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78" r:id="rId2"/>
    <p:sldId id="381" r:id="rId3"/>
    <p:sldId id="382" r:id="rId4"/>
    <p:sldId id="383" r:id="rId5"/>
    <p:sldId id="384" r:id="rId6"/>
    <p:sldId id="385" r:id="rId7"/>
    <p:sldId id="397" r:id="rId8"/>
    <p:sldId id="415" r:id="rId9"/>
    <p:sldId id="390" r:id="rId10"/>
    <p:sldId id="402" r:id="rId11"/>
    <p:sldId id="391" r:id="rId12"/>
    <p:sldId id="392" r:id="rId13"/>
    <p:sldId id="393" r:id="rId14"/>
    <p:sldId id="394" r:id="rId15"/>
    <p:sldId id="395" r:id="rId16"/>
    <p:sldId id="416" r:id="rId17"/>
    <p:sldId id="396" r:id="rId18"/>
    <p:sldId id="398" r:id="rId19"/>
    <p:sldId id="399" r:id="rId20"/>
    <p:sldId id="400" r:id="rId21"/>
    <p:sldId id="401" r:id="rId22"/>
    <p:sldId id="404" r:id="rId23"/>
    <p:sldId id="405" r:id="rId24"/>
    <p:sldId id="408" r:id="rId25"/>
    <p:sldId id="406" r:id="rId26"/>
    <p:sldId id="407" r:id="rId27"/>
    <p:sldId id="418" r:id="rId28"/>
    <p:sldId id="409" r:id="rId29"/>
    <p:sldId id="410" r:id="rId30"/>
    <p:sldId id="411" r:id="rId31"/>
    <p:sldId id="412" r:id="rId32"/>
    <p:sldId id="413" r:id="rId33"/>
    <p:sldId id="419" r:id="rId34"/>
    <p:sldId id="414" r:id="rId35"/>
    <p:sldId id="420" r:id="rId36"/>
    <p:sldId id="421" r:id="rId37"/>
    <p:sldId id="423" r:id="rId38"/>
    <p:sldId id="387" r:id="rId39"/>
    <p:sldId id="443" r:id="rId40"/>
    <p:sldId id="422" r:id="rId41"/>
    <p:sldId id="432" r:id="rId42"/>
    <p:sldId id="433" r:id="rId43"/>
    <p:sldId id="436" r:id="rId44"/>
    <p:sldId id="389" r:id="rId45"/>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18AC3C-93A4-4D30-89E9-1E044E1A3CB7}">
          <p14:sldIdLst>
            <p14:sldId id="378"/>
            <p14:sldId id="381"/>
            <p14:sldId id="382"/>
            <p14:sldId id="383"/>
            <p14:sldId id="384"/>
            <p14:sldId id="385"/>
            <p14:sldId id="397"/>
            <p14:sldId id="415"/>
            <p14:sldId id="390"/>
            <p14:sldId id="402"/>
            <p14:sldId id="391"/>
            <p14:sldId id="392"/>
            <p14:sldId id="393"/>
            <p14:sldId id="394"/>
            <p14:sldId id="395"/>
            <p14:sldId id="416"/>
            <p14:sldId id="396"/>
            <p14:sldId id="398"/>
            <p14:sldId id="399"/>
            <p14:sldId id="400"/>
            <p14:sldId id="401"/>
            <p14:sldId id="404"/>
            <p14:sldId id="405"/>
            <p14:sldId id="408"/>
            <p14:sldId id="406"/>
            <p14:sldId id="407"/>
            <p14:sldId id="418"/>
            <p14:sldId id="409"/>
            <p14:sldId id="410"/>
            <p14:sldId id="411"/>
            <p14:sldId id="412"/>
            <p14:sldId id="413"/>
            <p14:sldId id="419"/>
            <p14:sldId id="414"/>
            <p14:sldId id="420"/>
            <p14:sldId id="421"/>
            <p14:sldId id="423"/>
            <p14:sldId id="387"/>
            <p14:sldId id="443"/>
            <p14:sldId id="422"/>
            <p14:sldId id="432"/>
            <p14:sldId id="433"/>
            <p14:sldId id="436"/>
            <p14:sldId id="3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88718" autoAdjust="0"/>
  </p:normalViewPr>
  <p:slideViewPr>
    <p:cSldViewPr snapToGrid="0">
      <p:cViewPr varScale="1">
        <p:scale>
          <a:sx n="81" d="100"/>
          <a:sy n="81" d="100"/>
        </p:scale>
        <p:origin x="907" y="4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096ED-5E68-4B44-B253-74A6B23E0D75}" type="datetimeFigureOut">
              <a:rPr lang="cs-CZ" smtClean="0"/>
              <a:t>06.05.2024</a:t>
            </a:fld>
            <a:endParaRPr lang="cs-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49CD6-A172-4B8B-A1E7-6B85C1C77C42}" type="slidenum">
              <a:rPr lang="cs-CZ" smtClean="0"/>
              <a:t>‹#›</a:t>
            </a:fld>
            <a:endParaRPr lang="cs-CZ"/>
          </a:p>
        </p:txBody>
      </p:sp>
    </p:spTree>
    <p:extLst>
      <p:ext uri="{BB962C8B-B14F-4D97-AF65-F5344CB8AC3E}">
        <p14:creationId xmlns:p14="http://schemas.microsoft.com/office/powerpoint/2010/main" val="3851792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AE049CD6-A172-4B8B-A1E7-6B85C1C77C42}" type="slidenum">
              <a:rPr lang="cs-CZ" smtClean="0"/>
              <a:t>1</a:t>
            </a:fld>
            <a:endParaRPr lang="cs-CZ"/>
          </a:p>
        </p:txBody>
      </p:sp>
    </p:spTree>
    <p:extLst>
      <p:ext uri="{BB962C8B-B14F-4D97-AF65-F5344CB8AC3E}">
        <p14:creationId xmlns:p14="http://schemas.microsoft.com/office/powerpoint/2010/main" val="191029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10</a:t>
            </a:fld>
            <a:endParaRPr lang="cs-CZ"/>
          </a:p>
        </p:txBody>
      </p:sp>
    </p:spTree>
    <p:extLst>
      <p:ext uri="{BB962C8B-B14F-4D97-AF65-F5344CB8AC3E}">
        <p14:creationId xmlns:p14="http://schemas.microsoft.com/office/powerpoint/2010/main" val="2113408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11</a:t>
            </a:fld>
            <a:endParaRPr lang="cs-CZ"/>
          </a:p>
        </p:txBody>
      </p:sp>
    </p:spTree>
    <p:extLst>
      <p:ext uri="{BB962C8B-B14F-4D97-AF65-F5344CB8AC3E}">
        <p14:creationId xmlns:p14="http://schemas.microsoft.com/office/powerpoint/2010/main" val="1748139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12</a:t>
            </a:fld>
            <a:endParaRPr lang="cs-CZ"/>
          </a:p>
        </p:txBody>
      </p:sp>
    </p:spTree>
    <p:extLst>
      <p:ext uri="{BB962C8B-B14F-4D97-AF65-F5344CB8AC3E}">
        <p14:creationId xmlns:p14="http://schemas.microsoft.com/office/powerpoint/2010/main" val="3465256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13</a:t>
            </a:fld>
            <a:endParaRPr lang="cs-CZ"/>
          </a:p>
        </p:txBody>
      </p:sp>
    </p:spTree>
    <p:extLst>
      <p:ext uri="{BB962C8B-B14F-4D97-AF65-F5344CB8AC3E}">
        <p14:creationId xmlns:p14="http://schemas.microsoft.com/office/powerpoint/2010/main" val="35008654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14</a:t>
            </a:fld>
            <a:endParaRPr lang="cs-CZ"/>
          </a:p>
        </p:txBody>
      </p:sp>
    </p:spTree>
    <p:extLst>
      <p:ext uri="{BB962C8B-B14F-4D97-AF65-F5344CB8AC3E}">
        <p14:creationId xmlns:p14="http://schemas.microsoft.com/office/powerpoint/2010/main" val="4090770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15</a:t>
            </a:fld>
            <a:endParaRPr lang="cs-CZ"/>
          </a:p>
        </p:txBody>
      </p:sp>
    </p:spTree>
    <p:extLst>
      <p:ext uri="{BB962C8B-B14F-4D97-AF65-F5344CB8AC3E}">
        <p14:creationId xmlns:p14="http://schemas.microsoft.com/office/powerpoint/2010/main" val="19754227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16</a:t>
            </a:fld>
            <a:endParaRPr lang="cs-CZ"/>
          </a:p>
        </p:txBody>
      </p:sp>
    </p:spTree>
    <p:extLst>
      <p:ext uri="{BB962C8B-B14F-4D97-AF65-F5344CB8AC3E}">
        <p14:creationId xmlns:p14="http://schemas.microsoft.com/office/powerpoint/2010/main" val="3345537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17</a:t>
            </a:fld>
            <a:endParaRPr lang="cs-CZ"/>
          </a:p>
        </p:txBody>
      </p:sp>
    </p:spTree>
    <p:extLst>
      <p:ext uri="{BB962C8B-B14F-4D97-AF65-F5344CB8AC3E}">
        <p14:creationId xmlns:p14="http://schemas.microsoft.com/office/powerpoint/2010/main" val="4267207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18</a:t>
            </a:fld>
            <a:endParaRPr lang="cs-CZ"/>
          </a:p>
        </p:txBody>
      </p:sp>
    </p:spTree>
    <p:extLst>
      <p:ext uri="{BB962C8B-B14F-4D97-AF65-F5344CB8AC3E}">
        <p14:creationId xmlns:p14="http://schemas.microsoft.com/office/powerpoint/2010/main" val="3154753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19</a:t>
            </a:fld>
            <a:endParaRPr lang="cs-CZ"/>
          </a:p>
        </p:txBody>
      </p:sp>
    </p:spTree>
    <p:extLst>
      <p:ext uri="{BB962C8B-B14F-4D97-AF65-F5344CB8AC3E}">
        <p14:creationId xmlns:p14="http://schemas.microsoft.com/office/powerpoint/2010/main" val="2927679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a:t>
            </a:fld>
            <a:endParaRPr lang="cs-CZ"/>
          </a:p>
        </p:txBody>
      </p:sp>
    </p:spTree>
    <p:extLst>
      <p:ext uri="{BB962C8B-B14F-4D97-AF65-F5344CB8AC3E}">
        <p14:creationId xmlns:p14="http://schemas.microsoft.com/office/powerpoint/2010/main" val="1778967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20</a:t>
            </a:fld>
            <a:endParaRPr lang="cs-CZ"/>
          </a:p>
        </p:txBody>
      </p:sp>
    </p:spTree>
    <p:extLst>
      <p:ext uri="{BB962C8B-B14F-4D97-AF65-F5344CB8AC3E}">
        <p14:creationId xmlns:p14="http://schemas.microsoft.com/office/powerpoint/2010/main" val="10755908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21</a:t>
            </a:fld>
            <a:endParaRPr lang="cs-CZ"/>
          </a:p>
        </p:txBody>
      </p:sp>
    </p:spTree>
    <p:extLst>
      <p:ext uri="{BB962C8B-B14F-4D97-AF65-F5344CB8AC3E}">
        <p14:creationId xmlns:p14="http://schemas.microsoft.com/office/powerpoint/2010/main" val="2258957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22</a:t>
            </a:fld>
            <a:endParaRPr lang="cs-CZ"/>
          </a:p>
        </p:txBody>
      </p:sp>
    </p:spTree>
    <p:extLst>
      <p:ext uri="{BB962C8B-B14F-4D97-AF65-F5344CB8AC3E}">
        <p14:creationId xmlns:p14="http://schemas.microsoft.com/office/powerpoint/2010/main" val="15756175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23</a:t>
            </a:fld>
            <a:endParaRPr lang="cs-CZ"/>
          </a:p>
        </p:txBody>
      </p:sp>
    </p:spTree>
    <p:extLst>
      <p:ext uri="{BB962C8B-B14F-4D97-AF65-F5344CB8AC3E}">
        <p14:creationId xmlns:p14="http://schemas.microsoft.com/office/powerpoint/2010/main" val="878271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24</a:t>
            </a:fld>
            <a:endParaRPr lang="cs-CZ"/>
          </a:p>
        </p:txBody>
      </p:sp>
    </p:spTree>
    <p:extLst>
      <p:ext uri="{BB962C8B-B14F-4D97-AF65-F5344CB8AC3E}">
        <p14:creationId xmlns:p14="http://schemas.microsoft.com/office/powerpoint/2010/main" val="28241719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25</a:t>
            </a:fld>
            <a:endParaRPr lang="cs-CZ"/>
          </a:p>
        </p:txBody>
      </p:sp>
    </p:spTree>
    <p:extLst>
      <p:ext uri="{BB962C8B-B14F-4D97-AF65-F5344CB8AC3E}">
        <p14:creationId xmlns:p14="http://schemas.microsoft.com/office/powerpoint/2010/main" val="3840597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26</a:t>
            </a:fld>
            <a:endParaRPr lang="cs-CZ"/>
          </a:p>
        </p:txBody>
      </p:sp>
    </p:spTree>
    <p:extLst>
      <p:ext uri="{BB962C8B-B14F-4D97-AF65-F5344CB8AC3E}">
        <p14:creationId xmlns:p14="http://schemas.microsoft.com/office/powerpoint/2010/main" val="29543904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27</a:t>
            </a:fld>
            <a:endParaRPr lang="cs-CZ"/>
          </a:p>
        </p:txBody>
      </p:sp>
    </p:spTree>
    <p:extLst>
      <p:ext uri="{BB962C8B-B14F-4D97-AF65-F5344CB8AC3E}">
        <p14:creationId xmlns:p14="http://schemas.microsoft.com/office/powerpoint/2010/main" val="1819045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28</a:t>
            </a:fld>
            <a:endParaRPr lang="cs-CZ"/>
          </a:p>
        </p:txBody>
      </p:sp>
    </p:spTree>
    <p:extLst>
      <p:ext uri="{BB962C8B-B14F-4D97-AF65-F5344CB8AC3E}">
        <p14:creationId xmlns:p14="http://schemas.microsoft.com/office/powerpoint/2010/main" val="6362096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29</a:t>
            </a:fld>
            <a:endParaRPr lang="cs-CZ"/>
          </a:p>
        </p:txBody>
      </p:sp>
    </p:spTree>
    <p:extLst>
      <p:ext uri="{BB962C8B-B14F-4D97-AF65-F5344CB8AC3E}">
        <p14:creationId xmlns:p14="http://schemas.microsoft.com/office/powerpoint/2010/main" val="2147674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a:t>
            </a:fld>
            <a:endParaRPr lang="cs-CZ"/>
          </a:p>
        </p:txBody>
      </p:sp>
    </p:spTree>
    <p:extLst>
      <p:ext uri="{BB962C8B-B14F-4D97-AF65-F5344CB8AC3E}">
        <p14:creationId xmlns:p14="http://schemas.microsoft.com/office/powerpoint/2010/main" val="3054278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30</a:t>
            </a:fld>
            <a:endParaRPr lang="cs-CZ"/>
          </a:p>
        </p:txBody>
      </p:sp>
    </p:spTree>
    <p:extLst>
      <p:ext uri="{BB962C8B-B14F-4D97-AF65-F5344CB8AC3E}">
        <p14:creationId xmlns:p14="http://schemas.microsoft.com/office/powerpoint/2010/main" val="7809124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31</a:t>
            </a:fld>
            <a:endParaRPr lang="cs-CZ"/>
          </a:p>
        </p:txBody>
      </p:sp>
    </p:spTree>
    <p:extLst>
      <p:ext uri="{BB962C8B-B14F-4D97-AF65-F5344CB8AC3E}">
        <p14:creationId xmlns:p14="http://schemas.microsoft.com/office/powerpoint/2010/main" val="2145264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32</a:t>
            </a:fld>
            <a:endParaRPr lang="cs-CZ"/>
          </a:p>
        </p:txBody>
      </p:sp>
    </p:spTree>
    <p:extLst>
      <p:ext uri="{BB962C8B-B14F-4D97-AF65-F5344CB8AC3E}">
        <p14:creationId xmlns:p14="http://schemas.microsoft.com/office/powerpoint/2010/main" val="27986110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33</a:t>
            </a:fld>
            <a:endParaRPr lang="cs-CZ"/>
          </a:p>
        </p:txBody>
      </p:sp>
    </p:spTree>
    <p:extLst>
      <p:ext uri="{BB962C8B-B14F-4D97-AF65-F5344CB8AC3E}">
        <p14:creationId xmlns:p14="http://schemas.microsoft.com/office/powerpoint/2010/main" val="1188176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34</a:t>
            </a:fld>
            <a:endParaRPr lang="cs-CZ"/>
          </a:p>
        </p:txBody>
      </p:sp>
    </p:spTree>
    <p:extLst>
      <p:ext uri="{BB962C8B-B14F-4D97-AF65-F5344CB8AC3E}">
        <p14:creationId xmlns:p14="http://schemas.microsoft.com/office/powerpoint/2010/main" val="1684653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35</a:t>
            </a:fld>
            <a:endParaRPr lang="cs-CZ"/>
          </a:p>
        </p:txBody>
      </p:sp>
    </p:spTree>
    <p:extLst>
      <p:ext uri="{BB962C8B-B14F-4D97-AF65-F5344CB8AC3E}">
        <p14:creationId xmlns:p14="http://schemas.microsoft.com/office/powerpoint/2010/main" val="17789670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36</a:t>
            </a:fld>
            <a:endParaRPr lang="cs-CZ"/>
          </a:p>
        </p:txBody>
      </p:sp>
    </p:spTree>
    <p:extLst>
      <p:ext uri="{BB962C8B-B14F-4D97-AF65-F5344CB8AC3E}">
        <p14:creationId xmlns:p14="http://schemas.microsoft.com/office/powerpoint/2010/main" val="3590086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37</a:t>
            </a:fld>
            <a:endParaRPr lang="cs-CZ"/>
          </a:p>
        </p:txBody>
      </p:sp>
    </p:spTree>
    <p:extLst>
      <p:ext uri="{BB962C8B-B14F-4D97-AF65-F5344CB8AC3E}">
        <p14:creationId xmlns:p14="http://schemas.microsoft.com/office/powerpoint/2010/main" val="29270290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38</a:t>
            </a:fld>
            <a:endParaRPr lang="cs-CZ"/>
          </a:p>
        </p:txBody>
      </p:sp>
    </p:spTree>
    <p:extLst>
      <p:ext uri="{BB962C8B-B14F-4D97-AF65-F5344CB8AC3E}">
        <p14:creationId xmlns:p14="http://schemas.microsoft.com/office/powerpoint/2010/main" val="24510703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39</a:t>
            </a:fld>
            <a:endParaRPr lang="cs-CZ"/>
          </a:p>
        </p:txBody>
      </p:sp>
    </p:spTree>
    <p:extLst>
      <p:ext uri="{BB962C8B-B14F-4D97-AF65-F5344CB8AC3E}">
        <p14:creationId xmlns:p14="http://schemas.microsoft.com/office/powerpoint/2010/main" val="3413011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a:t>
            </a:fld>
            <a:endParaRPr lang="cs-CZ"/>
          </a:p>
        </p:txBody>
      </p:sp>
    </p:spTree>
    <p:extLst>
      <p:ext uri="{BB962C8B-B14F-4D97-AF65-F5344CB8AC3E}">
        <p14:creationId xmlns:p14="http://schemas.microsoft.com/office/powerpoint/2010/main" val="7031472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40</a:t>
            </a:fld>
            <a:endParaRPr lang="cs-CZ"/>
          </a:p>
        </p:txBody>
      </p:sp>
    </p:spTree>
    <p:extLst>
      <p:ext uri="{BB962C8B-B14F-4D97-AF65-F5344CB8AC3E}">
        <p14:creationId xmlns:p14="http://schemas.microsoft.com/office/powerpoint/2010/main" val="20339550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41</a:t>
            </a:fld>
            <a:endParaRPr lang="cs-CZ"/>
          </a:p>
        </p:txBody>
      </p:sp>
    </p:spTree>
    <p:extLst>
      <p:ext uri="{BB962C8B-B14F-4D97-AF65-F5344CB8AC3E}">
        <p14:creationId xmlns:p14="http://schemas.microsoft.com/office/powerpoint/2010/main" val="38837732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42</a:t>
            </a:fld>
            <a:endParaRPr lang="cs-CZ"/>
          </a:p>
        </p:txBody>
      </p:sp>
    </p:spTree>
    <p:extLst>
      <p:ext uri="{BB962C8B-B14F-4D97-AF65-F5344CB8AC3E}">
        <p14:creationId xmlns:p14="http://schemas.microsoft.com/office/powerpoint/2010/main" val="34215688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dirty="0">
                <a:sym typeface="Wingdings" panose="05000000000000000000" pitchFamily="2" charset="2"/>
              </a:rPr>
              <a:t>Netflix </a:t>
            </a:r>
            <a:r>
              <a:rPr lang="en-GB" sz="1200" dirty="0" err="1">
                <a:sym typeface="Wingdings" panose="05000000000000000000" pitchFamily="2" charset="2"/>
              </a:rPr>
              <a:t>Seaspiracy</a:t>
            </a:r>
            <a:r>
              <a:rPr lang="en-GB" sz="1200" dirty="0">
                <a:sym typeface="Wingdings" panose="05000000000000000000" pitchFamily="2" charset="2"/>
              </a:rPr>
              <a:t> 24:30</a:t>
            </a:r>
          </a:p>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43</a:t>
            </a:fld>
            <a:endParaRPr lang="cs-CZ"/>
          </a:p>
        </p:txBody>
      </p:sp>
    </p:spTree>
    <p:extLst>
      <p:ext uri="{BB962C8B-B14F-4D97-AF65-F5344CB8AC3E}">
        <p14:creationId xmlns:p14="http://schemas.microsoft.com/office/powerpoint/2010/main" val="3756511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44</a:t>
            </a:fld>
            <a:endParaRPr lang="cs-CZ"/>
          </a:p>
        </p:txBody>
      </p:sp>
    </p:spTree>
    <p:extLst>
      <p:ext uri="{BB962C8B-B14F-4D97-AF65-F5344CB8AC3E}">
        <p14:creationId xmlns:p14="http://schemas.microsoft.com/office/powerpoint/2010/main" val="2800102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a:t>
            </a:fld>
            <a:endParaRPr lang="cs-CZ"/>
          </a:p>
        </p:txBody>
      </p:sp>
    </p:spTree>
    <p:extLst>
      <p:ext uri="{BB962C8B-B14F-4D97-AF65-F5344CB8AC3E}">
        <p14:creationId xmlns:p14="http://schemas.microsoft.com/office/powerpoint/2010/main" val="690270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6</a:t>
            </a:fld>
            <a:endParaRPr lang="cs-CZ"/>
          </a:p>
        </p:txBody>
      </p:sp>
    </p:spTree>
    <p:extLst>
      <p:ext uri="{BB962C8B-B14F-4D97-AF65-F5344CB8AC3E}">
        <p14:creationId xmlns:p14="http://schemas.microsoft.com/office/powerpoint/2010/main" val="387827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7</a:t>
            </a:fld>
            <a:endParaRPr lang="cs-CZ"/>
          </a:p>
        </p:txBody>
      </p:sp>
    </p:spTree>
    <p:extLst>
      <p:ext uri="{BB962C8B-B14F-4D97-AF65-F5344CB8AC3E}">
        <p14:creationId xmlns:p14="http://schemas.microsoft.com/office/powerpoint/2010/main" val="141679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8</a:t>
            </a:fld>
            <a:endParaRPr lang="cs-CZ"/>
          </a:p>
        </p:txBody>
      </p:sp>
    </p:spTree>
    <p:extLst>
      <p:ext uri="{BB962C8B-B14F-4D97-AF65-F5344CB8AC3E}">
        <p14:creationId xmlns:p14="http://schemas.microsoft.com/office/powerpoint/2010/main" val="253647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9</a:t>
            </a:fld>
            <a:endParaRPr lang="cs-CZ"/>
          </a:p>
        </p:txBody>
      </p:sp>
    </p:spTree>
    <p:extLst>
      <p:ext uri="{BB962C8B-B14F-4D97-AF65-F5344CB8AC3E}">
        <p14:creationId xmlns:p14="http://schemas.microsoft.com/office/powerpoint/2010/main" val="3359156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DFFA-9D1A-4330-9951-DABB34E567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s-CZ"/>
          </a:p>
        </p:txBody>
      </p:sp>
      <p:sp>
        <p:nvSpPr>
          <p:cNvPr id="3" name="Subtitle 2">
            <a:extLst>
              <a:ext uri="{FF2B5EF4-FFF2-40B4-BE49-F238E27FC236}">
                <a16:creationId xmlns:a16="http://schemas.microsoft.com/office/drawing/2014/main" id="{06E65521-16B0-4F66-85F0-55D42A5E00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s-CZ"/>
          </a:p>
        </p:txBody>
      </p:sp>
      <p:sp>
        <p:nvSpPr>
          <p:cNvPr id="4" name="Date Placeholder 3">
            <a:extLst>
              <a:ext uri="{FF2B5EF4-FFF2-40B4-BE49-F238E27FC236}">
                <a16:creationId xmlns:a16="http://schemas.microsoft.com/office/drawing/2014/main" id="{5F082AD5-04ED-471E-BA7C-4831E873237F}"/>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231FB8B4-C700-41F0-B6C9-812096348B80}"/>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A86035A5-31DA-4BA6-9CCE-322B6A0E83EF}"/>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281160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0CEF-4875-499E-9120-985CD1D53A34}"/>
              </a:ext>
            </a:extLst>
          </p:cNvPr>
          <p:cNvSpPr>
            <a:spLocks noGrp="1"/>
          </p:cNvSpPr>
          <p:nvPr>
            <p:ph type="title"/>
          </p:nvPr>
        </p:nvSpPr>
        <p:spPr/>
        <p:txBody>
          <a:bodyPr/>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3F419E50-C9C8-443C-97D9-20562449DF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763576EF-C1DE-4C15-8D82-83A09EE55755}"/>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D4B774C1-49C1-4545-8E2B-69D749A0C1BF}"/>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122F547-1856-45C3-B2A2-EB181B871321}"/>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61403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DDA8F-D036-4768-A58A-A83B572D03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B56B8DB6-6C0A-4181-9F55-97CA06D9F3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AE6EA626-0132-4015-B68A-1934D80B6E00}"/>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0142E6CD-1987-4A46-B9DD-2026247B27B7}"/>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738A1DD5-BBF3-4D55-A618-82E2710CEFAE}"/>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44161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7B7E-6AAA-4A80-9A6D-14E274F14279}"/>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92A16BA5-7F07-4EDD-8D5D-A4E5BCAEC0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DC40ACE5-EF65-45A8-84A7-282E1AC59746}"/>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67E3C34B-188A-47A9-B4AD-8D8901E5BF6B}"/>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7403D3A-D803-431B-A7F4-DEBBA450AAB5}"/>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2767411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1A82-D520-4E18-B991-88488A05E9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s-CZ"/>
          </a:p>
        </p:txBody>
      </p:sp>
      <p:sp>
        <p:nvSpPr>
          <p:cNvPr id="3" name="Text Placeholder 2">
            <a:extLst>
              <a:ext uri="{FF2B5EF4-FFF2-40B4-BE49-F238E27FC236}">
                <a16:creationId xmlns:a16="http://schemas.microsoft.com/office/drawing/2014/main" id="{C80F221A-8039-40D8-8BF3-11AA38B897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80F197-00D2-4F2B-AEA7-23A8A7A0A8A3}"/>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6B778409-D3FE-4151-9B6C-B1C5089FFE78}"/>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9AFAEEB1-BE45-4B9E-A565-53593E3DF744}"/>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44337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8EF5-FF45-415D-8D33-D1506B1D6BB5}"/>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40388C23-D079-493A-B732-EC264822DC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a:extLst>
              <a:ext uri="{FF2B5EF4-FFF2-40B4-BE49-F238E27FC236}">
                <a16:creationId xmlns:a16="http://schemas.microsoft.com/office/drawing/2014/main" id="{CA5CB92C-4C49-48C0-8680-DC0B2644B2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a:extLst>
              <a:ext uri="{FF2B5EF4-FFF2-40B4-BE49-F238E27FC236}">
                <a16:creationId xmlns:a16="http://schemas.microsoft.com/office/drawing/2014/main" id="{C830FC6F-BF12-4859-8ECE-6731147BD197}"/>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6" name="Footer Placeholder 5">
            <a:extLst>
              <a:ext uri="{FF2B5EF4-FFF2-40B4-BE49-F238E27FC236}">
                <a16:creationId xmlns:a16="http://schemas.microsoft.com/office/drawing/2014/main" id="{CD1AA946-4580-4937-84B5-3CC9C2B7DC79}"/>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92DE52E4-91E7-42B3-A101-B45964F82625}"/>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41457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CDD8-4204-4150-AD6E-2CA9D825E453}"/>
              </a:ext>
            </a:extLst>
          </p:cNvPr>
          <p:cNvSpPr>
            <a:spLocks noGrp="1"/>
          </p:cNvSpPr>
          <p:nvPr>
            <p:ph type="title"/>
          </p:nvPr>
        </p:nvSpPr>
        <p:spPr>
          <a:xfrm>
            <a:off x="839788" y="365125"/>
            <a:ext cx="10515600" cy="1325563"/>
          </a:xfrm>
        </p:spPr>
        <p:txBody>
          <a:bodyPr/>
          <a:lstStyle/>
          <a:p>
            <a:r>
              <a:rPr lang="en-US"/>
              <a:t>Click to edit Master title style</a:t>
            </a:r>
            <a:endParaRPr lang="cs-CZ"/>
          </a:p>
        </p:txBody>
      </p:sp>
      <p:sp>
        <p:nvSpPr>
          <p:cNvPr id="3" name="Text Placeholder 2">
            <a:extLst>
              <a:ext uri="{FF2B5EF4-FFF2-40B4-BE49-F238E27FC236}">
                <a16:creationId xmlns:a16="http://schemas.microsoft.com/office/drawing/2014/main" id="{9C72C499-7409-4E0C-9AB5-D3F0A68D8D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7DED4C-D3A6-4D0F-A8A5-7238144751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a:extLst>
              <a:ext uri="{FF2B5EF4-FFF2-40B4-BE49-F238E27FC236}">
                <a16:creationId xmlns:a16="http://schemas.microsoft.com/office/drawing/2014/main" id="{5E096541-DFFA-48E6-9153-7427D6111E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1DA8F3-B2E2-461C-9F08-387CD43AFC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a:extLst>
              <a:ext uri="{FF2B5EF4-FFF2-40B4-BE49-F238E27FC236}">
                <a16:creationId xmlns:a16="http://schemas.microsoft.com/office/drawing/2014/main" id="{3A71D8CE-048D-4BC4-B8BD-261470DA5D50}"/>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8" name="Footer Placeholder 7">
            <a:extLst>
              <a:ext uri="{FF2B5EF4-FFF2-40B4-BE49-F238E27FC236}">
                <a16:creationId xmlns:a16="http://schemas.microsoft.com/office/drawing/2014/main" id="{5B87704E-6FCC-4C4A-B115-4F7F71FA459F}"/>
              </a:ext>
            </a:extLst>
          </p:cNvPr>
          <p:cNvSpPr>
            <a:spLocks noGrp="1"/>
          </p:cNvSpPr>
          <p:nvPr>
            <p:ph type="ftr" sz="quarter" idx="11"/>
          </p:nvPr>
        </p:nvSpPr>
        <p:spPr/>
        <p:txBody>
          <a:bodyPr/>
          <a:lstStyle/>
          <a:p>
            <a:endParaRPr lang="cs-CZ"/>
          </a:p>
        </p:txBody>
      </p:sp>
      <p:sp>
        <p:nvSpPr>
          <p:cNvPr id="9" name="Slide Number Placeholder 8">
            <a:extLst>
              <a:ext uri="{FF2B5EF4-FFF2-40B4-BE49-F238E27FC236}">
                <a16:creationId xmlns:a16="http://schemas.microsoft.com/office/drawing/2014/main" id="{5737D539-45E7-442E-8AA8-2B514F8851DA}"/>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13152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5B3D-A895-48C4-8771-C73F34902252}"/>
              </a:ext>
            </a:extLst>
          </p:cNvPr>
          <p:cNvSpPr>
            <a:spLocks noGrp="1"/>
          </p:cNvSpPr>
          <p:nvPr>
            <p:ph type="title"/>
          </p:nvPr>
        </p:nvSpPr>
        <p:spPr/>
        <p:txBody>
          <a:bodyPr/>
          <a:lstStyle/>
          <a:p>
            <a:r>
              <a:rPr lang="en-US"/>
              <a:t>Click to edit Master title style</a:t>
            </a:r>
            <a:endParaRPr lang="cs-CZ"/>
          </a:p>
        </p:txBody>
      </p:sp>
      <p:sp>
        <p:nvSpPr>
          <p:cNvPr id="3" name="Date Placeholder 2">
            <a:extLst>
              <a:ext uri="{FF2B5EF4-FFF2-40B4-BE49-F238E27FC236}">
                <a16:creationId xmlns:a16="http://schemas.microsoft.com/office/drawing/2014/main" id="{CE4E7767-8A6E-441A-B5F3-AE2E2AE077DC}"/>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4" name="Footer Placeholder 3">
            <a:extLst>
              <a:ext uri="{FF2B5EF4-FFF2-40B4-BE49-F238E27FC236}">
                <a16:creationId xmlns:a16="http://schemas.microsoft.com/office/drawing/2014/main" id="{3A00AD99-97E3-45D9-B8AA-0EE56D2B4B28}"/>
              </a:ext>
            </a:extLst>
          </p:cNvPr>
          <p:cNvSpPr>
            <a:spLocks noGrp="1"/>
          </p:cNvSpPr>
          <p:nvPr>
            <p:ph type="ftr" sz="quarter" idx="11"/>
          </p:nvPr>
        </p:nvSpPr>
        <p:spPr/>
        <p:txBody>
          <a:bodyPr/>
          <a:lstStyle/>
          <a:p>
            <a:endParaRPr lang="cs-CZ"/>
          </a:p>
        </p:txBody>
      </p:sp>
      <p:sp>
        <p:nvSpPr>
          <p:cNvPr id="5" name="Slide Number Placeholder 4">
            <a:extLst>
              <a:ext uri="{FF2B5EF4-FFF2-40B4-BE49-F238E27FC236}">
                <a16:creationId xmlns:a16="http://schemas.microsoft.com/office/drawing/2014/main" id="{28B98856-6D8E-4D32-866A-7EADAF8C2341}"/>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858775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5D3D7D-A68B-4112-B083-09E42F61E915}"/>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3" name="Footer Placeholder 2">
            <a:extLst>
              <a:ext uri="{FF2B5EF4-FFF2-40B4-BE49-F238E27FC236}">
                <a16:creationId xmlns:a16="http://schemas.microsoft.com/office/drawing/2014/main" id="{DE813406-78F5-4FB5-A427-8DEC922EEB70}"/>
              </a:ext>
            </a:extLst>
          </p:cNvPr>
          <p:cNvSpPr>
            <a:spLocks noGrp="1"/>
          </p:cNvSpPr>
          <p:nvPr>
            <p:ph type="ftr" sz="quarter" idx="11"/>
          </p:nvPr>
        </p:nvSpPr>
        <p:spPr/>
        <p:txBody>
          <a:bodyPr/>
          <a:lstStyle/>
          <a:p>
            <a:endParaRPr lang="cs-CZ"/>
          </a:p>
        </p:txBody>
      </p:sp>
      <p:sp>
        <p:nvSpPr>
          <p:cNvPr id="4" name="Slide Number Placeholder 3">
            <a:extLst>
              <a:ext uri="{FF2B5EF4-FFF2-40B4-BE49-F238E27FC236}">
                <a16:creationId xmlns:a16="http://schemas.microsoft.com/office/drawing/2014/main" id="{B0D806C0-5483-4749-AADD-089D390385A6}"/>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13811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DCB1-44CE-48A3-B695-6729ACC58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Content Placeholder 2">
            <a:extLst>
              <a:ext uri="{FF2B5EF4-FFF2-40B4-BE49-F238E27FC236}">
                <a16:creationId xmlns:a16="http://schemas.microsoft.com/office/drawing/2014/main" id="{3B9516D8-1CFF-4D5B-9E55-8ED61D1139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a:extLst>
              <a:ext uri="{FF2B5EF4-FFF2-40B4-BE49-F238E27FC236}">
                <a16:creationId xmlns:a16="http://schemas.microsoft.com/office/drawing/2014/main" id="{85B0322E-23F8-48D4-8C17-A8CC00AF3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C26037-B8E3-492C-8079-AE3D656DE454}"/>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6" name="Footer Placeholder 5">
            <a:extLst>
              <a:ext uri="{FF2B5EF4-FFF2-40B4-BE49-F238E27FC236}">
                <a16:creationId xmlns:a16="http://schemas.microsoft.com/office/drawing/2014/main" id="{7CCC5BCB-4EDE-46A0-8CC2-87412A1918AF}"/>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BA186CF9-D190-4973-A74D-C94FAAF43B18}"/>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208171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8785-B6E1-4102-840F-D567877F8B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Picture Placeholder 2">
            <a:extLst>
              <a:ext uri="{FF2B5EF4-FFF2-40B4-BE49-F238E27FC236}">
                <a16:creationId xmlns:a16="http://schemas.microsoft.com/office/drawing/2014/main" id="{22F6193E-B845-404E-A9CF-0F8DF7046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Text Placeholder 3">
            <a:extLst>
              <a:ext uri="{FF2B5EF4-FFF2-40B4-BE49-F238E27FC236}">
                <a16:creationId xmlns:a16="http://schemas.microsoft.com/office/drawing/2014/main" id="{3D3AE95B-A2EF-4905-88A8-366AFFE35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A30EB9-FE68-4708-A66A-8C010E463FEF}"/>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6" name="Footer Placeholder 5">
            <a:extLst>
              <a:ext uri="{FF2B5EF4-FFF2-40B4-BE49-F238E27FC236}">
                <a16:creationId xmlns:a16="http://schemas.microsoft.com/office/drawing/2014/main" id="{B12FD78F-C197-4AAD-A917-5F03759DD9B1}"/>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00E9A304-74C4-4433-83DB-F854A0DC5E29}"/>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3841573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66783-F655-41DF-A6B6-45A9FEC1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0B5AA6AF-D6CC-45E4-8C35-74B5C6288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3FBBFC0B-6180-4C84-825B-36B8D517D8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C06C50EB-9A44-4B1E-AD03-FDC0BBFA83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Slide Number Placeholder 5">
            <a:extLst>
              <a:ext uri="{FF2B5EF4-FFF2-40B4-BE49-F238E27FC236}">
                <a16:creationId xmlns:a16="http://schemas.microsoft.com/office/drawing/2014/main" id="{BC1AFE62-2CB8-4304-8181-B190F867F1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02B88A-0953-46DE-8FC8-78BBA31B38BB}" type="slidenum">
              <a:rPr lang="cs-CZ" smtClean="0"/>
              <a:t>‹#›</a:t>
            </a:fld>
            <a:endParaRPr lang="cs-CZ"/>
          </a:p>
        </p:txBody>
      </p:sp>
    </p:spTree>
    <p:extLst>
      <p:ext uri="{BB962C8B-B14F-4D97-AF65-F5344CB8AC3E}">
        <p14:creationId xmlns:p14="http://schemas.microsoft.com/office/powerpoint/2010/main" val="2058513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hyperlink" Target="https://www.netflix.com/watch/81014008?trackId=255824129&amp;tctx=0%2C3%2C97943758-e9a9-48dc-8f67-d3cb9cb67e8a-180133408%2C97943758-e9a9-48dc-8f67-d3cb9cb67e8a-180133408%7C2%2C%2C%2C%2C%2C%2CVideo%3A81014008%2CdetailsPagePlayButton"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6.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jpe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786910-21AB-489A-BC4A-2875B3526496}"/>
              </a:ext>
            </a:extLst>
          </p:cNvPr>
          <p:cNvSpPr txBox="1"/>
          <p:nvPr/>
        </p:nvSpPr>
        <p:spPr>
          <a:xfrm>
            <a:off x="606830" y="0"/>
            <a:ext cx="8751141" cy="584775"/>
          </a:xfrm>
          <a:prstGeom prst="rect">
            <a:avLst/>
          </a:prstGeom>
          <a:noFill/>
        </p:spPr>
        <p:txBody>
          <a:bodyPr wrap="square" rtlCol="0">
            <a:spAutoFit/>
          </a:bodyPr>
          <a:lstStyle/>
          <a:p>
            <a:r>
              <a:rPr lang="cs-CZ" sz="3200" dirty="0" err="1"/>
              <a:t>Industrial</a:t>
            </a:r>
            <a:r>
              <a:rPr lang="cs-CZ" sz="3200" dirty="0"/>
              <a:t> </a:t>
            </a:r>
            <a:r>
              <a:rPr lang="cs-CZ" sz="3200" dirty="0" err="1"/>
              <a:t>Organisation</a:t>
            </a:r>
            <a:r>
              <a:rPr lang="cs-CZ" sz="3200" dirty="0"/>
              <a:t> / Matěj Bajgar</a:t>
            </a:r>
          </a:p>
        </p:txBody>
      </p:sp>
      <p:sp>
        <p:nvSpPr>
          <p:cNvPr id="8" name="Title 1">
            <a:extLst>
              <a:ext uri="{FF2B5EF4-FFF2-40B4-BE49-F238E27FC236}">
                <a16:creationId xmlns:a16="http://schemas.microsoft.com/office/drawing/2014/main" id="{AD8172CF-689D-4315-A9EE-AB0F478A09F9}"/>
              </a:ext>
            </a:extLst>
          </p:cNvPr>
          <p:cNvSpPr>
            <a:spLocks noGrp="1"/>
          </p:cNvSpPr>
          <p:nvPr>
            <p:ph type="ctrTitle"/>
          </p:nvPr>
        </p:nvSpPr>
        <p:spPr>
          <a:xfrm>
            <a:off x="223666" y="4305712"/>
            <a:ext cx="11781945" cy="2387600"/>
          </a:xfrm>
        </p:spPr>
        <p:txBody>
          <a:bodyPr>
            <a:normAutofit/>
          </a:bodyPr>
          <a:lstStyle/>
          <a:p>
            <a:r>
              <a:rPr lang="cs-CZ" dirty="0" err="1"/>
              <a:t>Topic</a:t>
            </a:r>
            <a:r>
              <a:rPr lang="cs-CZ" dirty="0"/>
              <a:t> 9: </a:t>
            </a:r>
            <a:r>
              <a:rPr lang="cs-CZ" dirty="0" err="1"/>
              <a:t>Intermediaries</a:t>
            </a:r>
            <a:r>
              <a:rPr lang="cs-CZ" dirty="0"/>
              <a:t> and </a:t>
            </a:r>
            <a:r>
              <a:rPr lang="cs-CZ" dirty="0" err="1"/>
              <a:t>platforms</a:t>
            </a:r>
            <a:endParaRPr lang="cs-CZ" dirty="0"/>
          </a:p>
        </p:txBody>
      </p:sp>
      <p:pic>
        <p:nvPicPr>
          <p:cNvPr id="1026" name="Picture 2" descr="133 Social Media Jokes That Are Bound To Make You Giggle | Bored Panda">
            <a:extLst>
              <a:ext uri="{FF2B5EF4-FFF2-40B4-BE49-F238E27FC236}">
                <a16:creationId xmlns:a16="http://schemas.microsoft.com/office/drawing/2014/main" id="{2AE81292-575E-1DE2-C0DB-57AE1DAD69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467" y="1216001"/>
            <a:ext cx="6329810" cy="4219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758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Dealer vs. pure platform</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1117540" cy="5234808"/>
          </a:xfrm>
        </p:spPr>
        <p:txBody>
          <a:bodyPr>
            <a:normAutofit/>
          </a:bodyPr>
          <a:lstStyle/>
          <a:p>
            <a:r>
              <a:rPr lang="cs-CZ" sz="2400" dirty="0">
                <a:sym typeface="Wingdings" panose="05000000000000000000" pitchFamily="2" charset="2"/>
              </a:rPr>
              <a:t>A </a:t>
            </a:r>
            <a:r>
              <a:rPr lang="en-GB" sz="2400" dirty="0">
                <a:sym typeface="Wingdings" panose="05000000000000000000" pitchFamily="2" charset="2"/>
              </a:rPr>
              <a:t>simple model to illustrate the choice</a:t>
            </a:r>
            <a:r>
              <a:rPr lang="cs-CZ" sz="2400" dirty="0">
                <a:sym typeface="Wingdings" panose="05000000000000000000" pitchFamily="2" charset="2"/>
              </a:rPr>
              <a:t>:</a:t>
            </a:r>
            <a:endParaRPr lang="en-GB" sz="2400" dirty="0">
              <a:sym typeface="Wingdings" panose="05000000000000000000" pitchFamily="2" charset="2"/>
            </a:endParaRPr>
          </a:p>
          <a:p>
            <a:pPr lvl="1"/>
            <a:r>
              <a:rPr lang="en-GB" sz="2000" dirty="0">
                <a:sym typeface="Wingdings" panose="05000000000000000000" pitchFamily="2" charset="2"/>
              </a:rPr>
              <a:t>Sellers produce differentiated products with</a:t>
            </a:r>
            <a:r>
              <a:rPr lang="cs-CZ" sz="2000" dirty="0">
                <a:sym typeface="Wingdings" panose="05000000000000000000" pitchFamily="2" charset="2"/>
              </a:rPr>
              <a:t> </a:t>
            </a:r>
            <a:r>
              <a:rPr lang="cs-CZ" sz="2000" dirty="0" err="1">
                <a:sym typeface="Wingdings" panose="05000000000000000000" pitchFamily="2" charset="2"/>
              </a:rPr>
              <a:t>costs</a:t>
            </a:r>
            <a:r>
              <a:rPr lang="en-GB" sz="2000" dirty="0">
                <a:sym typeface="Wingdings" panose="05000000000000000000" pitchFamily="2" charset="2"/>
              </a:rPr>
              <a:t> c uniformly distributed</a:t>
            </a:r>
          </a:p>
          <a:p>
            <a:pPr lvl="1"/>
            <a:r>
              <a:rPr lang="en-GB" sz="2000" dirty="0">
                <a:sym typeface="Wingdings" panose="05000000000000000000" pitchFamily="2" charset="2"/>
              </a:rPr>
              <a:t>Each buyer has unit demand over each good</a:t>
            </a:r>
          </a:p>
          <a:p>
            <a:pPr lvl="1"/>
            <a:r>
              <a:rPr lang="en-GB" sz="2000" dirty="0">
                <a:sym typeface="Wingdings" panose="05000000000000000000" pitchFamily="2" charset="2"/>
              </a:rPr>
              <a:t>Buyers have valuation v of the products that is also uniformly distributed</a:t>
            </a:r>
          </a:p>
          <a:p>
            <a:pPr lvl="1"/>
            <a:r>
              <a:rPr lang="en-GB" sz="2000" dirty="0">
                <a:sym typeface="Wingdings" panose="05000000000000000000" pitchFamily="2" charset="2"/>
              </a:rPr>
              <a:t>Here we assume all trades go through the intermediary</a:t>
            </a:r>
          </a:p>
          <a:p>
            <a:endParaRPr lang="en-GB" sz="2400" dirty="0">
              <a:sym typeface="Wingdings" panose="05000000000000000000" pitchFamily="2" charset="2"/>
            </a:endParaRPr>
          </a:p>
          <a:p>
            <a:endParaRPr lang="en-GB" sz="2400" dirty="0">
              <a:sym typeface="Wingdings" panose="05000000000000000000" pitchFamily="2" charset="2"/>
            </a:endParaRPr>
          </a:p>
          <a:p>
            <a:endParaRPr lang="cs-CZ" sz="2400" dirty="0">
              <a:sym typeface="Wingdings" panose="05000000000000000000" pitchFamily="2" charset="2"/>
            </a:endParaRPr>
          </a:p>
        </p:txBody>
      </p:sp>
    </p:spTree>
    <p:extLst>
      <p:ext uri="{BB962C8B-B14F-4D97-AF65-F5344CB8AC3E}">
        <p14:creationId xmlns:p14="http://schemas.microsoft.com/office/powerpoint/2010/main" val="1862987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Dealer vs. pure platform</a:t>
            </a:r>
            <a:endParaRPr lang="cs-CZ" dirty="0"/>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64950"/>
                <a:ext cx="11117540" cy="5234808"/>
              </a:xfrm>
            </p:spPr>
            <p:txBody>
              <a:bodyPr>
                <a:normAutofit/>
              </a:bodyPr>
              <a:lstStyle/>
              <a:p>
                <a:r>
                  <a:rPr lang="en-GB" sz="2400" dirty="0">
                    <a:sym typeface="Wingdings" panose="05000000000000000000" pitchFamily="2" charset="2"/>
                  </a:rPr>
                  <a:t>Dealer intermediation</a:t>
                </a:r>
              </a:p>
              <a:p>
                <a:pPr lvl="1"/>
                <a:r>
                  <a:rPr lang="en-GB" sz="2000" dirty="0">
                    <a:sym typeface="Wingdings" panose="05000000000000000000" pitchFamily="2" charset="2"/>
                  </a:rPr>
                  <a:t>The dealer first sets p and w, then buyers and sellers decide to buy/sell</a:t>
                </a:r>
              </a:p>
              <a:p>
                <a:pPr lvl="1"/>
                <a:r>
                  <a:rPr lang="en-GB" sz="2000" dirty="0">
                    <a:sym typeface="Wingdings" panose="05000000000000000000" pitchFamily="2" charset="2"/>
                  </a:rPr>
                  <a:t>Demand </a:t>
                </a:r>
                <a:r>
                  <a:rPr lang="cs-CZ" sz="2000" dirty="0" err="1">
                    <a:sym typeface="Wingdings" panose="05000000000000000000" pitchFamily="2" charset="2"/>
                  </a:rPr>
                  <a:t>is</a:t>
                </a:r>
                <a:r>
                  <a:rPr lang="cs-CZ" sz="2000" dirty="0">
                    <a:sym typeface="Wingdings" panose="05000000000000000000" pitchFamily="2" charset="2"/>
                  </a:rPr>
                  <a:t> </a:t>
                </a:r>
                <a:r>
                  <a:rPr lang="en-GB" sz="2000" dirty="0" err="1">
                    <a:sym typeface="Wingdings" panose="05000000000000000000" pitchFamily="2" charset="2"/>
                  </a:rPr>
                  <a:t>n</a:t>
                </a:r>
                <a:r>
                  <a:rPr lang="en-GB" sz="2000" baseline="-25000" dirty="0" err="1">
                    <a:sym typeface="Wingdings" panose="05000000000000000000" pitchFamily="2" charset="2"/>
                  </a:rPr>
                  <a:t>b</a:t>
                </a:r>
                <a:r>
                  <a:rPr lang="en-GB" sz="2000" dirty="0">
                    <a:sym typeface="Wingdings" panose="05000000000000000000" pitchFamily="2" charset="2"/>
                  </a:rPr>
                  <a:t>=1-p</a:t>
                </a:r>
                <a:endParaRPr lang="cs-CZ" sz="2000" dirty="0">
                  <a:sym typeface="Wingdings" panose="05000000000000000000" pitchFamily="2" charset="2"/>
                </a:endParaRPr>
              </a:p>
              <a:p>
                <a:pPr lvl="1"/>
                <a:r>
                  <a:rPr lang="cs-CZ" sz="2000" dirty="0">
                    <a:sym typeface="Wingdings" panose="05000000000000000000" pitchFamily="2" charset="2"/>
                  </a:rPr>
                  <a:t>S</a:t>
                </a:r>
                <a:r>
                  <a:rPr lang="en-GB" sz="2000" dirty="0" err="1">
                    <a:sym typeface="Wingdings" panose="05000000000000000000" pitchFamily="2" charset="2"/>
                  </a:rPr>
                  <a:t>upply</a:t>
                </a:r>
                <a:r>
                  <a:rPr lang="en-GB" sz="2000" dirty="0">
                    <a:sym typeface="Wingdings" panose="05000000000000000000" pitchFamily="2" charset="2"/>
                  </a:rPr>
                  <a:t> </a:t>
                </a:r>
                <a:r>
                  <a:rPr lang="cs-CZ" sz="2000" dirty="0" err="1">
                    <a:sym typeface="Wingdings" panose="05000000000000000000" pitchFamily="2" charset="2"/>
                  </a:rPr>
                  <a:t>is</a:t>
                </a:r>
                <a:r>
                  <a:rPr lang="en-GB" sz="2000" dirty="0">
                    <a:sym typeface="Wingdings" panose="05000000000000000000" pitchFamily="2" charset="2"/>
                  </a:rPr>
                  <a:t> n</a:t>
                </a:r>
                <a:r>
                  <a:rPr lang="en-GB" sz="2000" baseline="-25000" dirty="0">
                    <a:sym typeface="Wingdings" panose="05000000000000000000" pitchFamily="2" charset="2"/>
                  </a:rPr>
                  <a:t>s</a:t>
                </a:r>
                <a:r>
                  <a:rPr lang="en-GB" sz="2000" dirty="0">
                    <a:sym typeface="Wingdings" panose="05000000000000000000" pitchFamily="2" charset="2"/>
                  </a:rPr>
                  <a:t>= w</a:t>
                </a:r>
                <a:endParaRPr lang="cs-CZ" sz="2000" dirty="0">
                  <a:sym typeface="Wingdings" panose="05000000000000000000" pitchFamily="2" charset="2"/>
                </a:endParaRPr>
              </a:p>
              <a:p>
                <a:pPr lvl="1"/>
                <a:r>
                  <a:rPr lang="cs-CZ" sz="2000" dirty="0" err="1">
                    <a:sym typeface="Wingdings" panose="05000000000000000000" pitchFamily="2" charset="2"/>
                  </a:rPr>
                  <a:t>The</a:t>
                </a:r>
                <a:r>
                  <a:rPr lang="cs-CZ" sz="2000" dirty="0">
                    <a:sym typeface="Wingdings" panose="05000000000000000000" pitchFamily="2" charset="2"/>
                  </a:rPr>
                  <a:t> dealer </a:t>
                </a:r>
                <a:r>
                  <a:rPr lang="cs-CZ" sz="2000" dirty="0" err="1">
                    <a:sym typeface="Wingdings" panose="05000000000000000000" pitchFamily="2" charset="2"/>
                  </a:rPr>
                  <a:t>margin</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p - w</a:t>
                </a:r>
                <a:endParaRPr lang="en-GB" sz="2000" dirty="0">
                  <a:sym typeface="Wingdings" panose="05000000000000000000" pitchFamily="2" charset="2"/>
                </a:endParaRPr>
              </a:p>
              <a:p>
                <a:pPr lvl="1"/>
                <a:r>
                  <a:rPr lang="en-GB" sz="2000" dirty="0">
                    <a:sym typeface="Wingdings" panose="05000000000000000000" pitchFamily="2" charset="2"/>
                  </a:rPr>
                  <a:t>The intermediary profit is </a:t>
                </a:r>
                <a14:m>
                  <m:oMath xmlns:m="http://schemas.openxmlformats.org/officeDocument/2006/math">
                    <m:r>
                      <a:rPr lang="en-GB" sz="2000" i="1" smtClean="0">
                        <a:latin typeface="Cambria Math" panose="02040503050406030204" pitchFamily="18" charset="0"/>
                        <a:ea typeface="Cambria Math" panose="02040503050406030204" pitchFamily="18" charset="0"/>
                        <a:sym typeface="Wingdings" panose="05000000000000000000" pitchFamily="2" charset="2"/>
                      </a:rPr>
                      <m:t>𝜋</m:t>
                    </m:r>
                    <m:r>
                      <a:rPr lang="en-GB" sz="2000" b="0" i="1" smtClean="0">
                        <a:latin typeface="Cambria Math" panose="02040503050406030204" pitchFamily="18" charset="0"/>
                        <a:ea typeface="Cambria Math" panose="02040503050406030204" pitchFamily="18" charset="0"/>
                        <a:sym typeface="Wingdings" panose="05000000000000000000" pitchFamily="2" charset="2"/>
                      </a:rPr>
                      <m:t>=</m:t>
                    </m:r>
                    <m:d>
                      <m:dPr>
                        <m:ctrlPr>
                          <a:rPr lang="en-GB" sz="2000" b="0" i="1" smtClean="0">
                            <a:latin typeface="Cambria Math" panose="02040503050406030204" pitchFamily="18" charset="0"/>
                            <a:ea typeface="Cambria Math" panose="02040503050406030204" pitchFamily="18" charset="0"/>
                            <a:sym typeface="Wingdings" panose="05000000000000000000" pitchFamily="2" charset="2"/>
                          </a:rPr>
                        </m:ctrlPr>
                      </m:dPr>
                      <m:e>
                        <m:r>
                          <a:rPr lang="en-GB" sz="2000" b="0" i="1" smtClean="0">
                            <a:latin typeface="Cambria Math" panose="02040503050406030204" pitchFamily="18" charset="0"/>
                            <a:ea typeface="Cambria Math" panose="02040503050406030204" pitchFamily="18" charset="0"/>
                            <a:sym typeface="Wingdings" panose="05000000000000000000" pitchFamily="2" charset="2"/>
                          </a:rPr>
                          <m:t>𝑝</m:t>
                        </m:r>
                        <m:r>
                          <a:rPr lang="en-GB" sz="2000" b="0" i="1" smtClean="0">
                            <a:latin typeface="Cambria Math" panose="02040503050406030204" pitchFamily="18" charset="0"/>
                            <a:ea typeface="Cambria Math" panose="02040503050406030204" pitchFamily="18" charset="0"/>
                            <a:sym typeface="Wingdings" panose="05000000000000000000" pitchFamily="2" charset="2"/>
                          </a:rPr>
                          <m:t>−</m:t>
                        </m:r>
                        <m:r>
                          <a:rPr lang="en-GB" sz="2000" b="0" i="1" smtClean="0">
                            <a:latin typeface="Cambria Math" panose="02040503050406030204" pitchFamily="18" charset="0"/>
                            <a:ea typeface="Cambria Math" panose="02040503050406030204" pitchFamily="18" charset="0"/>
                            <a:sym typeface="Wingdings" panose="05000000000000000000" pitchFamily="2" charset="2"/>
                          </a:rPr>
                          <m:t>𝑤</m:t>
                        </m:r>
                      </m:e>
                    </m:d>
                    <m:d>
                      <m:dPr>
                        <m:ctrlPr>
                          <a:rPr lang="en-GB" sz="2000" b="0" i="1" smtClean="0">
                            <a:latin typeface="Cambria Math" panose="02040503050406030204" pitchFamily="18" charset="0"/>
                            <a:ea typeface="Cambria Math" panose="02040503050406030204" pitchFamily="18" charset="0"/>
                            <a:sym typeface="Wingdings" panose="05000000000000000000" pitchFamily="2" charset="2"/>
                          </a:rPr>
                        </m:ctrlPr>
                      </m:dPr>
                      <m:e>
                        <m:r>
                          <a:rPr lang="en-GB" sz="2000" b="0" i="1" smtClean="0">
                            <a:latin typeface="Cambria Math" panose="02040503050406030204" pitchFamily="18" charset="0"/>
                            <a:ea typeface="Cambria Math" panose="02040503050406030204" pitchFamily="18" charset="0"/>
                            <a:sym typeface="Wingdings" panose="05000000000000000000" pitchFamily="2" charset="2"/>
                          </a:rPr>
                          <m:t>1−</m:t>
                        </m:r>
                        <m:r>
                          <a:rPr lang="en-GB" sz="2000" b="0" i="1" smtClean="0">
                            <a:latin typeface="Cambria Math" panose="02040503050406030204" pitchFamily="18" charset="0"/>
                            <a:ea typeface="Cambria Math" panose="02040503050406030204" pitchFamily="18" charset="0"/>
                            <a:sym typeface="Wingdings" panose="05000000000000000000" pitchFamily="2" charset="2"/>
                          </a:rPr>
                          <m:t>𝑝</m:t>
                        </m:r>
                      </m:e>
                    </m:d>
                    <m:r>
                      <a:rPr lang="en-GB" sz="2000" b="0" i="1" smtClean="0">
                        <a:latin typeface="Cambria Math" panose="02040503050406030204" pitchFamily="18" charset="0"/>
                        <a:ea typeface="Cambria Math" panose="02040503050406030204" pitchFamily="18" charset="0"/>
                        <a:sym typeface="Wingdings" panose="05000000000000000000" pitchFamily="2" charset="2"/>
                      </a:rPr>
                      <m:t>𝑤</m:t>
                    </m:r>
                  </m:oMath>
                </a14:m>
                <a:endParaRPr lang="cs-CZ" sz="2000" dirty="0">
                  <a:sym typeface="Wingdings" panose="05000000000000000000" pitchFamily="2" charset="2"/>
                </a:endParaRPr>
              </a:p>
              <a:p>
                <a:pPr lvl="1"/>
                <a:r>
                  <a:rPr lang="en-GB" sz="2000" dirty="0">
                    <a:sym typeface="Wingdings" panose="05000000000000000000" pitchFamily="2" charset="2"/>
                  </a:rPr>
                  <a:t>The profit maximisation gives</a:t>
                </a:r>
              </a:p>
              <a:p>
                <a:pPr lvl="2"/>
                <a:r>
                  <a:rPr lang="en-GB" sz="1800" dirty="0">
                    <a:sym typeface="Wingdings" panose="05000000000000000000" pitchFamily="2" charset="2"/>
                  </a:rPr>
                  <a:t>Retail price p = 2/3</a:t>
                </a:r>
              </a:p>
              <a:p>
                <a:pPr lvl="2"/>
                <a:r>
                  <a:rPr lang="en-GB" sz="1800" dirty="0">
                    <a:sym typeface="Wingdings" panose="05000000000000000000" pitchFamily="2" charset="2"/>
                  </a:rPr>
                  <a:t>Wholesales price w = 1/3</a:t>
                </a:r>
              </a:p>
              <a:p>
                <a:pPr lvl="2"/>
                <a:r>
                  <a:rPr lang="en-GB" sz="1800" dirty="0">
                    <a:sym typeface="Wingdings" panose="05000000000000000000" pitchFamily="2" charset="2"/>
                  </a:rPr>
                  <a:t>Bid-ask spread P = p-w = 1/3</a:t>
                </a:r>
              </a:p>
              <a:p>
                <a:pPr lvl="2"/>
                <a:r>
                  <a:rPr lang="en-GB" sz="1800" dirty="0">
                    <a:sym typeface="Wingdings" panose="05000000000000000000" pitchFamily="2" charset="2"/>
                  </a:rPr>
                  <a:t>Number of buyers = 1/3 and number of sellers = 1/3</a:t>
                </a:r>
              </a:p>
              <a:p>
                <a:pPr lvl="2"/>
                <a:r>
                  <a:rPr lang="en-GB" sz="1800" dirty="0">
                    <a:sym typeface="Wingdings" panose="05000000000000000000" pitchFamily="2" charset="2"/>
                  </a:rPr>
                  <a:t>Intermediary profit 1/27</a:t>
                </a:r>
              </a:p>
            </p:txBody>
          </p:sp>
        </mc:Choice>
        <mc:Fallback>
          <p:sp>
            <p:nvSpPr>
              <p:cNvPr id="12" name="Content Placeholder 2">
                <a:extLst>
                  <a:ext uri="{FF2B5EF4-FFF2-40B4-BE49-F238E27FC236}">
                    <a16:creationId xmlns:a16="http://schemas.microsoft.com/office/drawing/2014/main" id="{8F91CF93-F71C-47A6-87D8-E12B190A4CA5}"/>
                  </a:ext>
                </a:extLst>
              </p:cNvPr>
              <p:cNvSpPr>
                <a:spLocks noGrp="1" noRot="1" noChangeAspect="1" noMove="1" noResize="1" noEditPoints="1" noAdjustHandles="1" noChangeArrowheads="1" noChangeShapeType="1" noTextEdit="1"/>
              </p:cNvSpPr>
              <p:nvPr>
                <p:ph idx="1"/>
              </p:nvPr>
            </p:nvSpPr>
            <p:spPr>
              <a:xfrm>
                <a:off x="845074" y="1464950"/>
                <a:ext cx="11117540" cy="5234808"/>
              </a:xfrm>
              <a:blipFill>
                <a:blip r:embed="rId3"/>
                <a:stretch>
                  <a:fillRect l="-768" t="-1630"/>
                </a:stretch>
              </a:blipFill>
            </p:spPr>
            <p:txBody>
              <a:bodyPr/>
              <a:lstStyle/>
              <a:p>
                <a:r>
                  <a:rPr lang="en-US">
                    <a:noFill/>
                  </a:rPr>
                  <a:t> </a:t>
                </a:r>
              </a:p>
            </p:txBody>
          </p:sp>
        </mc:Fallback>
      </mc:AlternateContent>
    </p:spTree>
    <p:extLst>
      <p:ext uri="{BB962C8B-B14F-4D97-AF65-F5344CB8AC3E}">
        <p14:creationId xmlns:p14="http://schemas.microsoft.com/office/powerpoint/2010/main" val="3040461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Dealer vs. pure platform</a:t>
            </a:r>
            <a:endParaRPr lang="cs-CZ" dirty="0"/>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64950"/>
                <a:ext cx="11117540" cy="5234808"/>
              </a:xfrm>
            </p:spPr>
            <p:txBody>
              <a:bodyPr>
                <a:normAutofit/>
              </a:bodyPr>
              <a:lstStyle/>
              <a:p>
                <a:r>
                  <a:rPr lang="en-GB" sz="2400" dirty="0">
                    <a:sym typeface="Wingdings" panose="05000000000000000000" pitchFamily="2" charset="2"/>
                  </a:rPr>
                  <a:t>Platform intermediation</a:t>
                </a:r>
              </a:p>
              <a:p>
                <a:pPr lvl="1"/>
                <a:r>
                  <a:rPr lang="en-GB" sz="2000" dirty="0">
                    <a:sym typeface="Wingdings" panose="05000000000000000000" pitchFamily="2" charset="2"/>
                  </a:rPr>
                  <a:t>Here the intermediary sets a transaction fee P and lets buyers and sellers interact</a:t>
                </a:r>
              </a:p>
              <a:p>
                <a:pPr lvl="1"/>
                <a:r>
                  <a:rPr lang="en-GB" sz="2000" dirty="0">
                    <a:sym typeface="Wingdings" panose="05000000000000000000" pitchFamily="2" charset="2"/>
                  </a:rPr>
                  <a:t>Assume the transaction fee borne by the seller (without a loss of generality)</a:t>
                </a:r>
              </a:p>
              <a:p>
                <a:pPr lvl="1"/>
                <a:r>
                  <a:rPr lang="en-GB" sz="2000" dirty="0">
                    <a:sym typeface="Wingdings" panose="05000000000000000000" pitchFamily="2" charset="2"/>
                  </a:rPr>
                  <a:t>Also assume sellers set the price (in procurement markets it could be the buyers)</a:t>
                </a:r>
              </a:p>
              <a:p>
                <a:pPr lvl="1"/>
                <a:r>
                  <a:rPr lang="en-GB" sz="2000" dirty="0">
                    <a:sym typeface="Wingdings" panose="05000000000000000000" pitchFamily="2" charset="2"/>
                  </a:rPr>
                  <a:t>First intermediary sets P, then sellers set p</a:t>
                </a:r>
                <a:endParaRPr lang="cs-CZ" sz="2000" dirty="0">
                  <a:sym typeface="Wingdings" panose="05000000000000000000" pitchFamily="2" charset="2"/>
                </a:endParaRPr>
              </a:p>
              <a:p>
                <a:pPr lvl="1"/>
                <a:r>
                  <a:rPr lang="cs-CZ" sz="2000" dirty="0">
                    <a:sym typeface="Wingdings" panose="05000000000000000000" pitchFamily="2" charset="2"/>
                  </a:rPr>
                  <a:t>2nd </a:t>
                </a:r>
                <a:r>
                  <a:rPr lang="cs-CZ" sz="2000" dirty="0" err="1">
                    <a:sym typeface="Wingdings" panose="05000000000000000000" pitchFamily="2" charset="2"/>
                  </a:rPr>
                  <a:t>stage</a:t>
                </a:r>
                <a:endParaRPr lang="en-GB" sz="2000" dirty="0">
                  <a:sym typeface="Wingdings" panose="05000000000000000000" pitchFamily="2" charset="2"/>
                </a:endParaRPr>
              </a:p>
              <a:p>
                <a:pPr lvl="2"/>
                <a:r>
                  <a:rPr lang="en-GB" dirty="0">
                    <a:sym typeface="Wingdings" panose="05000000000000000000" pitchFamily="2" charset="2"/>
                  </a:rPr>
                  <a:t>Sellers maximise profit </a:t>
                </a:r>
                <a14:m>
                  <m:oMath xmlns:m="http://schemas.openxmlformats.org/officeDocument/2006/math">
                    <m:r>
                      <a:rPr lang="en-GB" i="1" smtClean="0">
                        <a:latin typeface="Cambria Math" panose="02040503050406030204" pitchFamily="18" charset="0"/>
                        <a:ea typeface="Cambria Math" panose="02040503050406030204" pitchFamily="18" charset="0"/>
                        <a:sym typeface="Wingdings" panose="05000000000000000000" pitchFamily="2" charset="2"/>
                      </a:rPr>
                      <m:t>𝜋</m:t>
                    </m:r>
                    <m:r>
                      <a:rPr lang="en-GB" b="0" i="1" smtClean="0">
                        <a:latin typeface="Cambria Math" panose="02040503050406030204" pitchFamily="18" charset="0"/>
                        <a:ea typeface="Cambria Math" panose="02040503050406030204" pitchFamily="18" charset="0"/>
                        <a:sym typeface="Wingdings" panose="05000000000000000000" pitchFamily="2" charset="2"/>
                      </a:rPr>
                      <m:t>=(</m:t>
                    </m:r>
                    <m:r>
                      <a:rPr lang="en-GB" b="0" i="1" smtClean="0">
                        <a:latin typeface="Cambria Math" panose="02040503050406030204" pitchFamily="18" charset="0"/>
                        <a:ea typeface="Cambria Math" panose="02040503050406030204" pitchFamily="18" charset="0"/>
                        <a:sym typeface="Wingdings" panose="05000000000000000000" pitchFamily="2" charset="2"/>
                      </a:rPr>
                      <m:t>𝑝</m:t>
                    </m:r>
                    <m:r>
                      <a:rPr lang="en-GB" b="0" i="1" smtClean="0">
                        <a:latin typeface="Cambria Math" panose="02040503050406030204" pitchFamily="18" charset="0"/>
                        <a:ea typeface="Cambria Math" panose="02040503050406030204" pitchFamily="18" charset="0"/>
                        <a:sym typeface="Wingdings" panose="05000000000000000000" pitchFamily="2" charset="2"/>
                      </a:rPr>
                      <m:t>−</m:t>
                    </m:r>
                    <m:r>
                      <a:rPr lang="en-GB" b="0" i="1" smtClean="0">
                        <a:latin typeface="Cambria Math" panose="02040503050406030204" pitchFamily="18" charset="0"/>
                        <a:ea typeface="Cambria Math" panose="02040503050406030204" pitchFamily="18" charset="0"/>
                        <a:sym typeface="Wingdings" panose="05000000000000000000" pitchFamily="2" charset="2"/>
                      </a:rPr>
                      <m:t>𝑐</m:t>
                    </m:r>
                    <m:r>
                      <a:rPr lang="en-GB" b="0" i="1" smtClean="0">
                        <a:latin typeface="Cambria Math" panose="02040503050406030204" pitchFamily="18" charset="0"/>
                        <a:ea typeface="Cambria Math" panose="02040503050406030204" pitchFamily="18" charset="0"/>
                        <a:sym typeface="Wingdings" panose="05000000000000000000" pitchFamily="2" charset="2"/>
                      </a:rPr>
                      <m:t>−</m:t>
                    </m:r>
                    <m:r>
                      <a:rPr lang="en-GB" b="0" i="1" smtClean="0">
                        <a:latin typeface="Cambria Math" panose="02040503050406030204" pitchFamily="18" charset="0"/>
                        <a:ea typeface="Cambria Math" panose="02040503050406030204" pitchFamily="18" charset="0"/>
                        <a:sym typeface="Wingdings" panose="05000000000000000000" pitchFamily="2" charset="2"/>
                      </a:rPr>
                      <m:t>𝑃</m:t>
                    </m:r>
                    <m:r>
                      <a:rPr lang="en-GB" b="0" i="1" smtClean="0">
                        <a:latin typeface="Cambria Math" panose="02040503050406030204" pitchFamily="18" charset="0"/>
                        <a:ea typeface="Cambria Math" panose="02040503050406030204" pitchFamily="18" charset="0"/>
                        <a:sym typeface="Wingdings" panose="05000000000000000000" pitchFamily="2" charset="2"/>
                      </a:rPr>
                      <m:t>)(1−</m:t>
                    </m:r>
                    <m:r>
                      <a:rPr lang="en-GB" b="0" i="1" smtClean="0">
                        <a:latin typeface="Cambria Math" panose="02040503050406030204" pitchFamily="18" charset="0"/>
                        <a:ea typeface="Cambria Math" panose="02040503050406030204" pitchFamily="18" charset="0"/>
                        <a:sym typeface="Wingdings" panose="05000000000000000000" pitchFamily="2" charset="2"/>
                      </a:rPr>
                      <m:t>𝑝</m:t>
                    </m:r>
                    <m:r>
                      <a:rPr lang="en-GB"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en-GB" dirty="0">
                  <a:sym typeface="Wingdings" panose="05000000000000000000" pitchFamily="2" charset="2"/>
                </a:endParaRPr>
              </a:p>
              <a:p>
                <a:pPr lvl="2"/>
                <a:r>
                  <a:rPr lang="en-GB" dirty="0">
                    <a:sym typeface="Wingdings" panose="05000000000000000000" pitchFamily="2" charset="2"/>
                  </a:rPr>
                  <a:t>The profit maximising price is </a:t>
                </a:r>
                <a14:m>
                  <m:oMath xmlns:m="http://schemas.openxmlformats.org/officeDocument/2006/math">
                    <m:r>
                      <a:rPr lang="en-GB" b="0" i="1" smtClean="0">
                        <a:latin typeface="Cambria Math" panose="02040503050406030204" pitchFamily="18" charset="0"/>
                        <a:ea typeface="Cambria Math" panose="02040503050406030204" pitchFamily="18" charset="0"/>
                        <a:sym typeface="Wingdings" panose="05000000000000000000" pitchFamily="2" charset="2"/>
                      </a:rPr>
                      <m:t>𝑝</m:t>
                    </m:r>
                    <m:r>
                      <a:rPr lang="en-GB" b="0" i="1" smtClean="0">
                        <a:latin typeface="Cambria Math" panose="02040503050406030204" pitchFamily="18" charset="0"/>
                        <a:ea typeface="Cambria Math" panose="02040503050406030204" pitchFamily="18" charset="0"/>
                        <a:sym typeface="Wingdings" panose="05000000000000000000" pitchFamily="2" charset="2"/>
                      </a:rPr>
                      <m:t>=</m:t>
                    </m:r>
                    <m:f>
                      <m:fPr>
                        <m:ctrlPr>
                          <a:rPr lang="en-GB" b="0" i="1" smtClean="0">
                            <a:latin typeface="Cambria Math" panose="02040503050406030204" pitchFamily="18" charset="0"/>
                            <a:ea typeface="Cambria Math" panose="02040503050406030204" pitchFamily="18" charset="0"/>
                            <a:sym typeface="Wingdings" panose="05000000000000000000" pitchFamily="2" charset="2"/>
                          </a:rPr>
                        </m:ctrlPr>
                      </m:fPr>
                      <m:num>
                        <m:r>
                          <a:rPr lang="en-GB" b="0" i="1" smtClean="0">
                            <a:latin typeface="Cambria Math" panose="02040503050406030204" pitchFamily="18" charset="0"/>
                            <a:ea typeface="Cambria Math" panose="02040503050406030204" pitchFamily="18" charset="0"/>
                            <a:sym typeface="Wingdings" panose="05000000000000000000" pitchFamily="2" charset="2"/>
                          </a:rPr>
                          <m:t>1+</m:t>
                        </m:r>
                        <m:r>
                          <a:rPr lang="en-GB" b="0" i="1" smtClean="0">
                            <a:latin typeface="Cambria Math" panose="02040503050406030204" pitchFamily="18" charset="0"/>
                            <a:ea typeface="Cambria Math" panose="02040503050406030204" pitchFamily="18" charset="0"/>
                            <a:sym typeface="Wingdings" panose="05000000000000000000" pitchFamily="2" charset="2"/>
                          </a:rPr>
                          <m:t>𝑃</m:t>
                        </m:r>
                        <m:r>
                          <a:rPr lang="en-GB" b="0" i="1" smtClean="0">
                            <a:latin typeface="Cambria Math" panose="02040503050406030204" pitchFamily="18" charset="0"/>
                            <a:ea typeface="Cambria Math" panose="02040503050406030204" pitchFamily="18" charset="0"/>
                            <a:sym typeface="Wingdings" panose="05000000000000000000" pitchFamily="2" charset="2"/>
                          </a:rPr>
                          <m:t>+</m:t>
                        </m:r>
                        <m:r>
                          <a:rPr lang="en-GB" b="0" i="1" smtClean="0">
                            <a:latin typeface="Cambria Math" panose="02040503050406030204" pitchFamily="18" charset="0"/>
                            <a:ea typeface="Cambria Math" panose="02040503050406030204" pitchFamily="18" charset="0"/>
                            <a:sym typeface="Wingdings" panose="05000000000000000000" pitchFamily="2" charset="2"/>
                          </a:rPr>
                          <m:t>𝑐</m:t>
                        </m:r>
                      </m:num>
                      <m:den>
                        <m:r>
                          <a:rPr lang="en-GB" b="0" i="1" smtClean="0">
                            <a:latin typeface="Cambria Math" panose="02040503050406030204" pitchFamily="18" charset="0"/>
                            <a:ea typeface="Cambria Math" panose="02040503050406030204" pitchFamily="18" charset="0"/>
                            <a:sym typeface="Wingdings" panose="05000000000000000000" pitchFamily="2" charset="2"/>
                          </a:rPr>
                          <m:t>2</m:t>
                        </m:r>
                      </m:den>
                    </m:f>
                  </m:oMath>
                </a14:m>
                <a:endParaRPr lang="en-GB" dirty="0">
                  <a:sym typeface="Wingdings" panose="05000000000000000000" pitchFamily="2" charset="2"/>
                </a:endParaRPr>
              </a:p>
              <a:p>
                <a:pPr lvl="2"/>
                <a:r>
                  <a:rPr lang="en-GB" dirty="0">
                    <a:sym typeface="Wingdings" panose="05000000000000000000" pitchFamily="2" charset="2"/>
                  </a:rPr>
                  <a:t>Sellers actually sell if </a:t>
                </a:r>
                <a14:m>
                  <m:oMath xmlns:m="http://schemas.openxmlformats.org/officeDocument/2006/math">
                    <m:r>
                      <a:rPr lang="en-GB" b="0" i="1" smtClean="0">
                        <a:latin typeface="Cambria Math" panose="02040503050406030204" pitchFamily="18" charset="0"/>
                        <a:ea typeface="Cambria Math" panose="02040503050406030204" pitchFamily="18" charset="0"/>
                        <a:sym typeface="Wingdings" panose="05000000000000000000" pitchFamily="2" charset="2"/>
                      </a:rPr>
                      <m:t>𝑝</m:t>
                    </m:r>
                    <m:r>
                      <a:rPr lang="en-GB" b="0" i="1" smtClean="0">
                        <a:latin typeface="Cambria Math" panose="02040503050406030204" pitchFamily="18" charset="0"/>
                        <a:ea typeface="Cambria Math" panose="02040503050406030204" pitchFamily="18" charset="0"/>
                        <a:sym typeface="Wingdings" panose="05000000000000000000" pitchFamily="2" charset="2"/>
                      </a:rPr>
                      <m:t>&gt;</m:t>
                    </m:r>
                    <m:r>
                      <a:rPr lang="en-GB" b="0" i="1" smtClean="0">
                        <a:latin typeface="Cambria Math" panose="02040503050406030204" pitchFamily="18" charset="0"/>
                        <a:ea typeface="Cambria Math" panose="02040503050406030204" pitchFamily="18" charset="0"/>
                        <a:sym typeface="Wingdings" panose="05000000000000000000" pitchFamily="2" charset="2"/>
                      </a:rPr>
                      <m:t>𝑐</m:t>
                    </m:r>
                    <m:r>
                      <a:rPr lang="en-GB" b="0" i="1" smtClean="0">
                        <a:latin typeface="Cambria Math" panose="02040503050406030204" pitchFamily="18" charset="0"/>
                        <a:ea typeface="Cambria Math" panose="02040503050406030204" pitchFamily="18" charset="0"/>
                        <a:sym typeface="Wingdings" panose="05000000000000000000" pitchFamily="2" charset="2"/>
                      </a:rPr>
                      <m:t>+</m:t>
                    </m:r>
                    <m:r>
                      <a:rPr lang="en-GB" b="0" i="1" smtClean="0">
                        <a:latin typeface="Cambria Math" panose="02040503050406030204" pitchFamily="18" charset="0"/>
                        <a:ea typeface="Cambria Math" panose="02040503050406030204" pitchFamily="18" charset="0"/>
                        <a:sym typeface="Wingdings" panose="05000000000000000000" pitchFamily="2" charset="2"/>
                      </a:rPr>
                      <m:t>𝑃</m:t>
                    </m:r>
                  </m:oMath>
                </a14:m>
                <a:r>
                  <a:rPr lang="en-GB" dirty="0">
                    <a:sym typeface="Wingdings" panose="05000000000000000000" pitchFamily="2" charset="2"/>
                  </a:rPr>
                  <a:t> or equivalently </a:t>
                </a:r>
                <a14:m>
                  <m:oMath xmlns:m="http://schemas.openxmlformats.org/officeDocument/2006/math">
                    <m:r>
                      <a:rPr lang="en-GB" b="0" i="1" smtClean="0">
                        <a:latin typeface="Cambria Math" panose="02040503050406030204" pitchFamily="18" charset="0"/>
                        <a:sym typeface="Wingdings" panose="05000000000000000000" pitchFamily="2" charset="2"/>
                      </a:rPr>
                      <m:t>𝑐</m:t>
                    </m:r>
                    <m:r>
                      <a:rPr lang="en-GB" b="0" i="1" smtClean="0">
                        <a:latin typeface="Cambria Math" panose="02040503050406030204" pitchFamily="18" charset="0"/>
                        <a:sym typeface="Wingdings" panose="05000000000000000000" pitchFamily="2" charset="2"/>
                      </a:rPr>
                      <m:t>&lt;1−</m:t>
                    </m:r>
                    <m:r>
                      <a:rPr lang="en-GB" b="0" i="1" smtClean="0">
                        <a:latin typeface="Cambria Math" panose="02040503050406030204" pitchFamily="18" charset="0"/>
                        <a:sym typeface="Wingdings" panose="05000000000000000000" pitchFamily="2" charset="2"/>
                      </a:rPr>
                      <m:t>𝑃</m:t>
                    </m:r>
                  </m:oMath>
                </a14:m>
                <a:endParaRPr lang="en-GB" dirty="0">
                  <a:sym typeface="Wingdings" panose="05000000000000000000" pitchFamily="2" charset="2"/>
                </a:endParaRPr>
              </a:p>
              <a:p>
                <a:pPr lvl="2"/>
                <a:r>
                  <a:rPr lang="en-GB" dirty="0">
                    <a:sym typeface="Wingdings" panose="05000000000000000000" pitchFamily="2" charset="2"/>
                  </a:rPr>
                  <a:t>The quantity exchanged on the market is </a:t>
                </a:r>
                <a14:m>
                  <m:oMath xmlns:m="http://schemas.openxmlformats.org/officeDocument/2006/math">
                    <m:f>
                      <m:fPr>
                        <m:ctrlPr>
                          <a:rPr lang="cs-CZ" b="0" i="1" smtClean="0">
                            <a:latin typeface="Cambria Math" panose="02040503050406030204" pitchFamily="18" charset="0"/>
                            <a:ea typeface="Cambria Math" panose="02040503050406030204" pitchFamily="18" charset="0"/>
                            <a:sym typeface="Wingdings" panose="05000000000000000000" pitchFamily="2" charset="2"/>
                          </a:rPr>
                        </m:ctrlPr>
                      </m:fPr>
                      <m:num>
                        <m:f>
                          <m:fPr>
                            <m:ctrlPr>
                              <a:rPr lang="en-GB" i="1">
                                <a:latin typeface="Cambria Math" panose="02040503050406030204" pitchFamily="18" charset="0"/>
                                <a:ea typeface="Cambria Math" panose="02040503050406030204" pitchFamily="18" charset="0"/>
                                <a:sym typeface="Wingdings" panose="05000000000000000000" pitchFamily="2" charset="2"/>
                              </a:rPr>
                            </m:ctrlPr>
                          </m:fPr>
                          <m:num>
                            <m:r>
                              <a:rPr lang="cs-CZ" i="1">
                                <a:latin typeface="Cambria Math" panose="02040503050406030204" pitchFamily="18" charset="0"/>
                                <a:ea typeface="Cambria Math" panose="02040503050406030204" pitchFamily="18" charset="0"/>
                                <a:sym typeface="Wingdings" panose="05000000000000000000" pitchFamily="2" charset="2"/>
                              </a:rPr>
                              <m:t>1−</m:t>
                            </m:r>
                            <m:r>
                              <a:rPr lang="cs-CZ" i="1">
                                <a:latin typeface="Cambria Math" panose="02040503050406030204" pitchFamily="18" charset="0"/>
                                <a:ea typeface="Cambria Math" panose="02040503050406030204" pitchFamily="18" charset="0"/>
                                <a:sym typeface="Wingdings" panose="05000000000000000000" pitchFamily="2" charset="2"/>
                              </a:rPr>
                              <m:t>𝑃</m:t>
                            </m:r>
                          </m:num>
                          <m:den>
                            <m:r>
                              <a:rPr lang="cs-CZ" i="1">
                                <a:latin typeface="Cambria Math" panose="02040503050406030204" pitchFamily="18" charset="0"/>
                                <a:ea typeface="Cambria Math" panose="02040503050406030204" pitchFamily="18" charset="0"/>
                                <a:sym typeface="Wingdings" panose="05000000000000000000" pitchFamily="2" charset="2"/>
                              </a:rPr>
                              <m:t>2</m:t>
                            </m:r>
                          </m:den>
                        </m:f>
                        <m:r>
                          <a:rPr lang="cs-CZ" i="1">
                            <a:latin typeface="Cambria Math" panose="02040503050406030204" pitchFamily="18" charset="0"/>
                            <a:ea typeface="Cambria Math" panose="02040503050406030204" pitchFamily="18" charset="0"/>
                            <a:sym typeface="Wingdings" panose="05000000000000000000" pitchFamily="2" charset="2"/>
                          </a:rPr>
                          <m:t>(1−</m:t>
                        </m:r>
                        <m:r>
                          <a:rPr lang="cs-CZ" i="1">
                            <a:latin typeface="Cambria Math" panose="02040503050406030204" pitchFamily="18" charset="0"/>
                            <a:ea typeface="Cambria Math" panose="02040503050406030204" pitchFamily="18" charset="0"/>
                            <a:sym typeface="Wingdings" panose="05000000000000000000" pitchFamily="2" charset="2"/>
                          </a:rPr>
                          <m:t>𝑃</m:t>
                        </m:r>
                        <m:r>
                          <a:rPr lang="cs-CZ" i="1">
                            <a:latin typeface="Cambria Math" panose="02040503050406030204" pitchFamily="18" charset="0"/>
                            <a:ea typeface="Cambria Math" panose="02040503050406030204" pitchFamily="18" charset="0"/>
                            <a:sym typeface="Wingdings" panose="05000000000000000000" pitchFamily="2" charset="2"/>
                          </a:rPr>
                          <m:t>)</m:t>
                        </m:r>
                      </m:num>
                      <m:den>
                        <m:r>
                          <a:rPr lang="cs-CZ" b="0" i="1" smtClean="0">
                            <a:latin typeface="Cambria Math" panose="02040503050406030204" pitchFamily="18" charset="0"/>
                            <a:ea typeface="Cambria Math" panose="02040503050406030204" pitchFamily="18" charset="0"/>
                            <a:sym typeface="Wingdings" panose="05000000000000000000" pitchFamily="2" charset="2"/>
                          </a:rPr>
                          <m:t>2</m:t>
                        </m:r>
                      </m:den>
                    </m:f>
                    <m:r>
                      <a:rPr lang="cs-CZ" b="0" i="1" smtClean="0">
                        <a:latin typeface="Cambria Math" panose="02040503050406030204" pitchFamily="18" charset="0"/>
                        <a:ea typeface="Cambria Math" panose="02040503050406030204" pitchFamily="18" charset="0"/>
                        <a:sym typeface="Wingdings" panose="05000000000000000000" pitchFamily="2" charset="2"/>
                      </a:rPr>
                      <m:t>=</m:t>
                    </m:r>
                    <m:f>
                      <m:fPr>
                        <m:ctrlPr>
                          <a:rPr lang="en-GB" b="0" i="1" smtClean="0">
                            <a:latin typeface="Cambria Math" panose="02040503050406030204" pitchFamily="18" charset="0"/>
                            <a:ea typeface="Cambria Math" panose="02040503050406030204" pitchFamily="18" charset="0"/>
                            <a:sym typeface="Wingdings" panose="05000000000000000000" pitchFamily="2" charset="2"/>
                          </a:rPr>
                        </m:ctrlPr>
                      </m:fPr>
                      <m:num>
                        <m:r>
                          <a:rPr lang="en-GB" b="0" i="1" smtClean="0">
                            <a:latin typeface="Cambria Math" panose="02040503050406030204" pitchFamily="18" charset="0"/>
                            <a:ea typeface="Cambria Math" panose="02040503050406030204" pitchFamily="18" charset="0"/>
                            <a:sym typeface="Wingdings" panose="05000000000000000000" pitchFamily="2" charset="2"/>
                          </a:rPr>
                          <m:t>1</m:t>
                        </m:r>
                      </m:num>
                      <m:den>
                        <m:r>
                          <a:rPr lang="en-GB" b="0" i="1" smtClean="0">
                            <a:latin typeface="Cambria Math" panose="02040503050406030204" pitchFamily="18" charset="0"/>
                            <a:ea typeface="Cambria Math" panose="02040503050406030204" pitchFamily="18" charset="0"/>
                            <a:sym typeface="Wingdings" panose="05000000000000000000" pitchFamily="2" charset="2"/>
                          </a:rPr>
                          <m:t>4</m:t>
                        </m:r>
                      </m:den>
                    </m:f>
                    <m:sSup>
                      <m:sSupPr>
                        <m:ctrlPr>
                          <a:rPr lang="en-GB" b="0" i="1" smtClean="0">
                            <a:latin typeface="Cambria Math" panose="02040503050406030204" pitchFamily="18" charset="0"/>
                            <a:ea typeface="Cambria Math" panose="02040503050406030204" pitchFamily="18" charset="0"/>
                            <a:sym typeface="Wingdings" panose="05000000000000000000" pitchFamily="2" charset="2"/>
                          </a:rPr>
                        </m:ctrlPr>
                      </m:sSupPr>
                      <m:e>
                        <m:r>
                          <a:rPr lang="en-GB" i="1">
                            <a:latin typeface="Cambria Math" panose="02040503050406030204" pitchFamily="18" charset="0"/>
                            <a:ea typeface="Cambria Math" panose="02040503050406030204" pitchFamily="18" charset="0"/>
                            <a:sym typeface="Wingdings" panose="05000000000000000000" pitchFamily="2" charset="2"/>
                          </a:rPr>
                          <m:t>(1−</m:t>
                        </m:r>
                        <m:r>
                          <a:rPr lang="en-GB" i="1">
                            <a:latin typeface="Cambria Math" panose="02040503050406030204" pitchFamily="18" charset="0"/>
                            <a:ea typeface="Cambria Math" panose="02040503050406030204" pitchFamily="18" charset="0"/>
                            <a:sym typeface="Wingdings" panose="05000000000000000000" pitchFamily="2" charset="2"/>
                          </a:rPr>
                          <m:t>𝑃</m:t>
                        </m:r>
                        <m:r>
                          <a:rPr lang="en-GB" i="1">
                            <a:latin typeface="Cambria Math" panose="02040503050406030204" pitchFamily="18" charset="0"/>
                            <a:ea typeface="Cambria Math" panose="02040503050406030204" pitchFamily="18" charset="0"/>
                            <a:sym typeface="Wingdings" panose="05000000000000000000" pitchFamily="2" charset="2"/>
                          </a:rPr>
                          <m:t>)</m:t>
                        </m:r>
                      </m:e>
                      <m:sup>
                        <m:r>
                          <a:rPr lang="en-GB" b="0" i="1" smtClean="0">
                            <a:latin typeface="Cambria Math" panose="02040503050406030204" pitchFamily="18" charset="0"/>
                            <a:ea typeface="Cambria Math" panose="02040503050406030204" pitchFamily="18" charset="0"/>
                            <a:sym typeface="Wingdings" panose="05000000000000000000" pitchFamily="2" charset="2"/>
                          </a:rPr>
                          <m:t>2</m:t>
                        </m:r>
                      </m:sup>
                    </m:sSup>
                  </m:oMath>
                </a14:m>
                <a:r>
                  <a:rPr lang="en-GB" dirty="0">
                    <a:sym typeface="Wingdings" panose="05000000000000000000" pitchFamily="2" charset="2"/>
                  </a:rPr>
                  <a:t>.</a:t>
                </a:r>
              </a:p>
              <a:p>
                <a:pPr lvl="1"/>
                <a:r>
                  <a:rPr lang="cs-CZ" sz="2000" dirty="0">
                    <a:sym typeface="Wingdings" panose="05000000000000000000" pitchFamily="2" charset="2"/>
                  </a:rPr>
                  <a:t>1st </a:t>
                </a:r>
                <a:r>
                  <a:rPr lang="cs-CZ" sz="2000" dirty="0" err="1">
                    <a:sym typeface="Wingdings" panose="05000000000000000000" pitchFamily="2" charset="2"/>
                  </a:rPr>
                  <a:t>stage</a:t>
                </a:r>
                <a:endParaRPr lang="cs-CZ" sz="2000" dirty="0">
                  <a:sym typeface="Wingdings" panose="05000000000000000000" pitchFamily="2" charset="2"/>
                </a:endParaRPr>
              </a:p>
              <a:p>
                <a:pPr lvl="2"/>
                <a:r>
                  <a:rPr lang="cs-CZ" dirty="0">
                    <a:sym typeface="Wingdings" panose="05000000000000000000" pitchFamily="2" charset="2"/>
                  </a:rPr>
                  <a:t>T</a:t>
                </a:r>
                <a:r>
                  <a:rPr lang="en-GB" dirty="0">
                    <a:sym typeface="Wingdings" panose="05000000000000000000" pitchFamily="2" charset="2"/>
                  </a:rPr>
                  <a:t>he intermediary maximises profit given by </a:t>
                </a:r>
                <a14:m>
                  <m:oMath xmlns:m="http://schemas.openxmlformats.org/officeDocument/2006/math">
                    <m:r>
                      <m:rPr>
                        <m:sty m:val="p"/>
                      </m:rPr>
                      <a:rPr lang="en-GB" b="0" i="0" smtClean="0">
                        <a:latin typeface="Cambria Math" panose="02040503050406030204" pitchFamily="18" charset="0"/>
                        <a:ea typeface="Cambria Math" panose="02040503050406030204" pitchFamily="18" charset="0"/>
                        <a:sym typeface="Wingdings" panose="05000000000000000000" pitchFamily="2" charset="2"/>
                      </a:rPr>
                      <m:t>P</m:t>
                    </m:r>
                    <m:f>
                      <m:fPr>
                        <m:ctrlPr>
                          <a:rPr lang="en-GB" b="0" i="1" smtClean="0">
                            <a:latin typeface="Cambria Math" panose="02040503050406030204" pitchFamily="18" charset="0"/>
                            <a:ea typeface="Cambria Math" panose="02040503050406030204" pitchFamily="18" charset="0"/>
                            <a:sym typeface="Wingdings" panose="05000000000000000000" pitchFamily="2" charset="2"/>
                          </a:rPr>
                        </m:ctrlPr>
                      </m:fPr>
                      <m:num>
                        <m:r>
                          <a:rPr lang="en-GB" b="0" i="1" smtClean="0">
                            <a:latin typeface="Cambria Math" panose="02040503050406030204" pitchFamily="18" charset="0"/>
                            <a:ea typeface="Cambria Math" panose="02040503050406030204" pitchFamily="18" charset="0"/>
                            <a:sym typeface="Wingdings" panose="05000000000000000000" pitchFamily="2" charset="2"/>
                          </a:rPr>
                          <m:t>1</m:t>
                        </m:r>
                      </m:num>
                      <m:den>
                        <m:r>
                          <a:rPr lang="en-GB" b="0" i="1" smtClean="0">
                            <a:latin typeface="Cambria Math" panose="02040503050406030204" pitchFamily="18" charset="0"/>
                            <a:ea typeface="Cambria Math" panose="02040503050406030204" pitchFamily="18" charset="0"/>
                            <a:sym typeface="Wingdings" panose="05000000000000000000" pitchFamily="2" charset="2"/>
                          </a:rPr>
                          <m:t>4</m:t>
                        </m:r>
                      </m:den>
                    </m:f>
                    <m:sSup>
                      <m:sSupPr>
                        <m:ctrlPr>
                          <a:rPr lang="en-GB" b="0" i="1" smtClean="0">
                            <a:latin typeface="Cambria Math" panose="02040503050406030204" pitchFamily="18" charset="0"/>
                            <a:ea typeface="Cambria Math" panose="02040503050406030204" pitchFamily="18" charset="0"/>
                            <a:sym typeface="Wingdings" panose="05000000000000000000" pitchFamily="2" charset="2"/>
                          </a:rPr>
                        </m:ctrlPr>
                      </m:sSupPr>
                      <m:e>
                        <m:r>
                          <a:rPr lang="en-GB" i="1">
                            <a:latin typeface="Cambria Math" panose="02040503050406030204" pitchFamily="18" charset="0"/>
                            <a:ea typeface="Cambria Math" panose="02040503050406030204" pitchFamily="18" charset="0"/>
                            <a:sym typeface="Wingdings" panose="05000000000000000000" pitchFamily="2" charset="2"/>
                          </a:rPr>
                          <m:t>(1−</m:t>
                        </m:r>
                        <m:r>
                          <a:rPr lang="en-GB" i="1">
                            <a:latin typeface="Cambria Math" panose="02040503050406030204" pitchFamily="18" charset="0"/>
                            <a:ea typeface="Cambria Math" panose="02040503050406030204" pitchFamily="18" charset="0"/>
                            <a:sym typeface="Wingdings" panose="05000000000000000000" pitchFamily="2" charset="2"/>
                          </a:rPr>
                          <m:t>𝑃</m:t>
                        </m:r>
                        <m:r>
                          <a:rPr lang="en-GB" i="1">
                            <a:latin typeface="Cambria Math" panose="02040503050406030204" pitchFamily="18" charset="0"/>
                            <a:ea typeface="Cambria Math" panose="02040503050406030204" pitchFamily="18" charset="0"/>
                            <a:sym typeface="Wingdings" panose="05000000000000000000" pitchFamily="2" charset="2"/>
                          </a:rPr>
                          <m:t>)</m:t>
                        </m:r>
                      </m:e>
                      <m:sup>
                        <m:r>
                          <a:rPr lang="en-GB" b="0" i="1" smtClean="0">
                            <a:latin typeface="Cambria Math" panose="02040503050406030204" pitchFamily="18" charset="0"/>
                            <a:ea typeface="Cambria Math" panose="02040503050406030204" pitchFamily="18" charset="0"/>
                            <a:sym typeface="Wingdings" panose="05000000000000000000" pitchFamily="2" charset="2"/>
                          </a:rPr>
                          <m:t>2</m:t>
                        </m:r>
                      </m:sup>
                    </m:sSup>
                  </m:oMath>
                </a14:m>
                <a:endParaRPr lang="en-GB" dirty="0">
                  <a:sym typeface="Wingdings" panose="05000000000000000000" pitchFamily="2" charset="2"/>
                </a:endParaRPr>
              </a:p>
              <a:p>
                <a:pPr lvl="2"/>
                <a:r>
                  <a:rPr lang="en-GB" dirty="0">
                    <a:sym typeface="Wingdings" panose="05000000000000000000" pitchFamily="2" charset="2"/>
                  </a:rPr>
                  <a:t>The optimal P is given by 1/3 and the intermediary profit again by 1/27</a:t>
                </a:r>
              </a:p>
            </p:txBody>
          </p:sp>
        </mc:Choice>
        <mc:Fallback>
          <p:sp>
            <p:nvSpPr>
              <p:cNvPr id="12" name="Content Placeholder 2">
                <a:extLst>
                  <a:ext uri="{FF2B5EF4-FFF2-40B4-BE49-F238E27FC236}">
                    <a16:creationId xmlns:a16="http://schemas.microsoft.com/office/drawing/2014/main" id="{8F91CF93-F71C-47A6-87D8-E12B190A4CA5}"/>
                  </a:ext>
                </a:extLst>
              </p:cNvPr>
              <p:cNvSpPr>
                <a:spLocks noGrp="1" noRot="1" noChangeAspect="1" noMove="1" noResize="1" noEditPoints="1" noAdjustHandles="1" noChangeArrowheads="1" noChangeShapeType="1" noTextEdit="1"/>
              </p:cNvSpPr>
              <p:nvPr>
                <p:ph idx="1"/>
              </p:nvPr>
            </p:nvSpPr>
            <p:spPr>
              <a:xfrm>
                <a:off x="845074" y="1464950"/>
                <a:ext cx="11117540" cy="5234808"/>
              </a:xfrm>
              <a:blipFill>
                <a:blip r:embed="rId3"/>
                <a:stretch>
                  <a:fillRect l="-768" t="-1630"/>
                </a:stretch>
              </a:blipFill>
            </p:spPr>
            <p:txBody>
              <a:bodyPr/>
              <a:lstStyle/>
              <a:p>
                <a:r>
                  <a:rPr lang="en-US">
                    <a:noFill/>
                  </a:rPr>
                  <a:t> </a:t>
                </a:r>
              </a:p>
            </p:txBody>
          </p:sp>
        </mc:Fallback>
      </mc:AlternateContent>
      <p:cxnSp>
        <p:nvCxnSpPr>
          <p:cNvPr id="3" name="Straight Arrow Connector 2">
            <a:extLst>
              <a:ext uri="{FF2B5EF4-FFF2-40B4-BE49-F238E27FC236}">
                <a16:creationId xmlns:a16="http://schemas.microsoft.com/office/drawing/2014/main" id="{86365955-6E7A-0BF8-4134-AA73315B8B17}"/>
              </a:ext>
            </a:extLst>
          </p:cNvPr>
          <p:cNvCxnSpPr/>
          <p:nvPr/>
        </p:nvCxnSpPr>
        <p:spPr>
          <a:xfrm flipV="1">
            <a:off x="9176344" y="3578659"/>
            <a:ext cx="0" cy="19274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2D7AE197-3D86-4827-40BA-D02A9A39DFEA}"/>
              </a:ext>
            </a:extLst>
          </p:cNvPr>
          <p:cNvCxnSpPr>
            <a:cxnSpLocks/>
          </p:cNvCxnSpPr>
          <p:nvPr/>
        </p:nvCxnSpPr>
        <p:spPr>
          <a:xfrm>
            <a:off x="9176344" y="5506135"/>
            <a:ext cx="21774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B9A1C4E-999B-C1E1-7215-0268B046262E}"/>
                  </a:ext>
                </a:extLst>
              </p:cNvPr>
              <p:cNvSpPr txBox="1"/>
              <p:nvPr/>
            </p:nvSpPr>
            <p:spPr>
              <a:xfrm>
                <a:off x="8500293" y="3637803"/>
                <a:ext cx="210509" cy="574581"/>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f>
                        <m:fPr>
                          <m:ctrlPr>
                            <a:rPr lang="cs-CZ" sz="1600" i="1" dirty="0" smtClean="0">
                              <a:solidFill>
                                <a:schemeClr val="accent1"/>
                              </a:solidFill>
                              <a:latin typeface="Cambria Math" panose="02040503050406030204" pitchFamily="18" charset="0"/>
                            </a:rPr>
                          </m:ctrlPr>
                        </m:fPr>
                        <m:num>
                          <m:r>
                            <a:rPr lang="cs-CZ" sz="1600" b="0" i="1" dirty="0" smtClean="0">
                              <a:solidFill>
                                <a:schemeClr val="accent1"/>
                              </a:solidFill>
                              <a:latin typeface="Cambria Math" panose="02040503050406030204" pitchFamily="18" charset="0"/>
                            </a:rPr>
                            <m:t>1−</m:t>
                          </m:r>
                          <m:r>
                            <a:rPr lang="cs-CZ" sz="1600" b="0" i="1" dirty="0" smtClean="0">
                              <a:solidFill>
                                <a:schemeClr val="accent1"/>
                              </a:solidFill>
                              <a:latin typeface="Cambria Math" panose="02040503050406030204" pitchFamily="18" charset="0"/>
                            </a:rPr>
                            <m:t>𝑃</m:t>
                          </m:r>
                        </m:num>
                        <m:den>
                          <m:r>
                            <a:rPr lang="cs-CZ" sz="1600" b="0" i="1" dirty="0" smtClean="0">
                              <a:solidFill>
                                <a:schemeClr val="accent1"/>
                              </a:solidFill>
                              <a:latin typeface="Cambria Math" panose="02040503050406030204" pitchFamily="18" charset="0"/>
                            </a:rPr>
                            <m:t>2</m:t>
                          </m:r>
                        </m:den>
                      </m:f>
                    </m:oMath>
                  </m:oMathPara>
                </a14:m>
                <a:endParaRPr lang="en-US" sz="1600" dirty="0">
                  <a:solidFill>
                    <a:schemeClr val="accent1"/>
                  </a:solidFill>
                </a:endParaRPr>
              </a:p>
            </p:txBody>
          </p:sp>
        </mc:Choice>
        <mc:Fallback>
          <p:sp>
            <p:nvSpPr>
              <p:cNvPr id="8" name="TextBox 7">
                <a:extLst>
                  <a:ext uri="{FF2B5EF4-FFF2-40B4-BE49-F238E27FC236}">
                    <a16:creationId xmlns:a16="http://schemas.microsoft.com/office/drawing/2014/main" id="{BB9A1C4E-999B-C1E1-7215-0268B046262E}"/>
                  </a:ext>
                </a:extLst>
              </p:cNvPr>
              <p:cNvSpPr txBox="1">
                <a:spLocks noRot="1" noChangeAspect="1" noMove="1" noResize="1" noEditPoints="1" noAdjustHandles="1" noChangeArrowheads="1" noChangeShapeType="1" noTextEdit="1"/>
              </p:cNvSpPr>
              <p:nvPr/>
            </p:nvSpPr>
            <p:spPr>
              <a:xfrm>
                <a:off x="8500293" y="3637803"/>
                <a:ext cx="210509" cy="574581"/>
              </a:xfrm>
              <a:prstGeom prst="rect">
                <a:avLst/>
              </a:prstGeom>
              <a:blipFill>
                <a:blip r:embed="rId4"/>
                <a:stretch>
                  <a:fillRect r="-174286"/>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BB5928C5-B4C8-B584-52E8-64F18A46A693}"/>
              </a:ext>
            </a:extLst>
          </p:cNvPr>
          <p:cNvCxnSpPr/>
          <p:nvPr/>
        </p:nvCxnSpPr>
        <p:spPr>
          <a:xfrm>
            <a:off x="10965673" y="5446929"/>
            <a:ext cx="0" cy="1381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4548DDC-95E0-DD3F-C67B-C75FD14D72CC}"/>
              </a:ext>
            </a:extLst>
          </p:cNvPr>
          <p:cNvCxnSpPr>
            <a:cxnSpLocks/>
          </p:cNvCxnSpPr>
          <p:nvPr/>
        </p:nvCxnSpPr>
        <p:spPr>
          <a:xfrm flipH="1">
            <a:off x="9100144" y="3829735"/>
            <a:ext cx="152400" cy="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22777041-49D2-1297-5D43-8C8745FF4C3D}"/>
                  </a:ext>
                </a:extLst>
              </p:cNvPr>
              <p:cNvSpPr txBox="1"/>
              <p:nvPr/>
            </p:nvSpPr>
            <p:spPr>
              <a:xfrm>
                <a:off x="10596989" y="5525634"/>
                <a:ext cx="756811"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cs-CZ" sz="1600" i="1" dirty="0" smtClean="0">
                          <a:solidFill>
                            <a:schemeClr val="accent1"/>
                          </a:solidFill>
                          <a:latin typeface="Cambria Math" panose="02040503050406030204" pitchFamily="18" charset="0"/>
                        </a:rPr>
                        <m:t>1</m:t>
                      </m:r>
                      <m:r>
                        <a:rPr lang="cs-CZ" sz="1600" b="0" i="1" dirty="0" smtClean="0">
                          <a:solidFill>
                            <a:schemeClr val="accent1"/>
                          </a:solidFill>
                          <a:latin typeface="Cambria Math" panose="02040503050406030204" pitchFamily="18" charset="0"/>
                        </a:rPr>
                        <m:t>−</m:t>
                      </m:r>
                      <m:r>
                        <a:rPr lang="cs-CZ" sz="1600" b="0" i="1" dirty="0" smtClean="0">
                          <a:solidFill>
                            <a:schemeClr val="accent1"/>
                          </a:solidFill>
                          <a:latin typeface="Cambria Math" panose="02040503050406030204" pitchFamily="18" charset="0"/>
                        </a:rPr>
                        <m:t>𝑃</m:t>
                      </m:r>
                    </m:oMath>
                  </m:oMathPara>
                </a14:m>
                <a:endParaRPr lang="en-US" sz="1600" dirty="0">
                  <a:solidFill>
                    <a:schemeClr val="accent1"/>
                  </a:solidFill>
                </a:endParaRPr>
              </a:p>
            </p:txBody>
          </p:sp>
        </mc:Choice>
        <mc:Fallback>
          <p:sp>
            <p:nvSpPr>
              <p:cNvPr id="17" name="TextBox 16">
                <a:extLst>
                  <a:ext uri="{FF2B5EF4-FFF2-40B4-BE49-F238E27FC236}">
                    <a16:creationId xmlns:a16="http://schemas.microsoft.com/office/drawing/2014/main" id="{22777041-49D2-1297-5D43-8C8745FF4C3D}"/>
                  </a:ext>
                </a:extLst>
              </p:cNvPr>
              <p:cNvSpPr txBox="1">
                <a:spLocks noRot="1" noChangeAspect="1" noMove="1" noResize="1" noEditPoints="1" noAdjustHandles="1" noChangeArrowheads="1" noChangeShapeType="1" noTextEdit="1"/>
              </p:cNvSpPr>
              <p:nvPr/>
            </p:nvSpPr>
            <p:spPr>
              <a:xfrm>
                <a:off x="10596989" y="5525634"/>
                <a:ext cx="756811"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6DB870A-84BF-CE02-70D4-B158DA5722F5}"/>
                  </a:ext>
                </a:extLst>
              </p:cNvPr>
              <p:cNvSpPr txBox="1"/>
              <p:nvPr/>
            </p:nvSpPr>
            <p:spPr>
              <a:xfrm>
                <a:off x="11169458" y="5336858"/>
                <a:ext cx="756811"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cs-CZ" sz="1600" i="1" dirty="0" smtClean="0">
                          <a:solidFill>
                            <a:schemeClr val="accent1"/>
                          </a:solidFill>
                          <a:latin typeface="Cambria Math" panose="02040503050406030204" pitchFamily="18" charset="0"/>
                        </a:rPr>
                        <m:t>𝑐</m:t>
                      </m:r>
                    </m:oMath>
                  </m:oMathPara>
                </a14:m>
                <a:endParaRPr lang="en-US" sz="1600" dirty="0">
                  <a:solidFill>
                    <a:schemeClr val="accent1"/>
                  </a:solidFill>
                </a:endParaRPr>
              </a:p>
            </p:txBody>
          </p:sp>
        </mc:Choice>
        <mc:Fallback>
          <p:sp>
            <p:nvSpPr>
              <p:cNvPr id="18" name="TextBox 17">
                <a:extLst>
                  <a:ext uri="{FF2B5EF4-FFF2-40B4-BE49-F238E27FC236}">
                    <a16:creationId xmlns:a16="http://schemas.microsoft.com/office/drawing/2014/main" id="{16DB870A-84BF-CE02-70D4-B158DA5722F5}"/>
                  </a:ext>
                </a:extLst>
              </p:cNvPr>
              <p:cNvSpPr txBox="1">
                <a:spLocks noRot="1" noChangeAspect="1" noMove="1" noResize="1" noEditPoints="1" noAdjustHandles="1" noChangeArrowheads="1" noChangeShapeType="1" noTextEdit="1"/>
              </p:cNvSpPr>
              <p:nvPr/>
            </p:nvSpPr>
            <p:spPr>
              <a:xfrm>
                <a:off x="11169458" y="5336858"/>
                <a:ext cx="756811"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AAC1557C-0052-E6D9-9D26-3CA2A3DEFD27}"/>
                  </a:ext>
                </a:extLst>
              </p:cNvPr>
              <p:cNvSpPr txBox="1"/>
              <p:nvPr/>
            </p:nvSpPr>
            <p:spPr>
              <a:xfrm>
                <a:off x="8797938" y="3196366"/>
                <a:ext cx="756811" cy="33855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cs-CZ" sz="1600" b="0" i="1" dirty="0" smtClean="0">
                          <a:solidFill>
                            <a:schemeClr val="accent1"/>
                          </a:solidFill>
                          <a:latin typeface="Cambria Math" panose="02040503050406030204" pitchFamily="18" charset="0"/>
                        </a:rPr>
                        <m:t>1−</m:t>
                      </m:r>
                      <m:r>
                        <a:rPr lang="cs-CZ" sz="1600" b="0" i="1" dirty="0" smtClean="0">
                          <a:solidFill>
                            <a:schemeClr val="accent1"/>
                          </a:solidFill>
                          <a:latin typeface="Cambria Math" panose="02040503050406030204" pitchFamily="18" charset="0"/>
                        </a:rPr>
                        <m:t>𝑝</m:t>
                      </m:r>
                    </m:oMath>
                  </m:oMathPara>
                </a14:m>
                <a:endParaRPr lang="en-US" sz="1600" dirty="0">
                  <a:solidFill>
                    <a:schemeClr val="accent1"/>
                  </a:solidFill>
                </a:endParaRPr>
              </a:p>
            </p:txBody>
          </p:sp>
        </mc:Choice>
        <mc:Fallback>
          <p:sp>
            <p:nvSpPr>
              <p:cNvPr id="19" name="TextBox 18">
                <a:extLst>
                  <a:ext uri="{FF2B5EF4-FFF2-40B4-BE49-F238E27FC236}">
                    <a16:creationId xmlns:a16="http://schemas.microsoft.com/office/drawing/2014/main" id="{AAC1557C-0052-E6D9-9D26-3CA2A3DEFD27}"/>
                  </a:ext>
                </a:extLst>
              </p:cNvPr>
              <p:cNvSpPr txBox="1">
                <a:spLocks noRot="1" noChangeAspect="1" noMove="1" noResize="1" noEditPoints="1" noAdjustHandles="1" noChangeArrowheads="1" noChangeShapeType="1" noTextEdit="1"/>
              </p:cNvSpPr>
              <p:nvPr/>
            </p:nvSpPr>
            <p:spPr>
              <a:xfrm>
                <a:off x="8797938" y="3196366"/>
                <a:ext cx="756811" cy="338554"/>
              </a:xfrm>
              <a:prstGeom prst="rect">
                <a:avLst/>
              </a:prstGeom>
              <a:blipFill>
                <a:blip r:embed="rId7"/>
                <a:stretch>
                  <a:fillRect b="-3571"/>
                </a:stretch>
              </a:blipFill>
            </p:spPr>
            <p:txBody>
              <a:bodyPr/>
              <a:lstStyle/>
              <a:p>
                <a:r>
                  <a:rPr lang="en-US">
                    <a:noFill/>
                  </a:rPr>
                  <a:t> </a:t>
                </a:r>
              </a:p>
            </p:txBody>
          </p:sp>
        </mc:Fallback>
      </mc:AlternateContent>
    </p:spTree>
    <p:extLst>
      <p:ext uri="{BB962C8B-B14F-4D97-AF65-F5344CB8AC3E}">
        <p14:creationId xmlns:p14="http://schemas.microsoft.com/office/powerpoint/2010/main" val="2112853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Dealer vs. pure platform</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64950"/>
            <a:ext cx="11117540" cy="5234808"/>
          </a:xfrm>
        </p:spPr>
        <p:txBody>
          <a:bodyPr>
            <a:normAutofit/>
          </a:bodyPr>
          <a:lstStyle/>
          <a:p>
            <a:pPr marL="0" indent="0">
              <a:buNone/>
            </a:pPr>
            <a:r>
              <a:rPr lang="en-GB" sz="2000" b="1" dirty="0">
                <a:sym typeface="Wingdings" panose="05000000000000000000" pitchFamily="2" charset="2"/>
              </a:rPr>
              <a:t>Summary</a:t>
            </a:r>
          </a:p>
          <a:p>
            <a:r>
              <a:rPr lang="en-GB" sz="2000" dirty="0">
                <a:sym typeface="Wingdings" panose="05000000000000000000" pitchFamily="2" charset="2"/>
              </a:rPr>
              <a:t>In the special case with uniform distributions of valuations and costs, the dealer and platform business models give the same results</a:t>
            </a:r>
          </a:p>
          <a:p>
            <a:r>
              <a:rPr lang="en-GB" sz="2000" dirty="0">
                <a:sym typeface="Wingdings" panose="05000000000000000000" pitchFamily="2" charset="2"/>
              </a:rPr>
              <a:t>In the dealer case, the quantity traded is below social optimum because the dealer applies monopoly/monopsony power to both sides of the market</a:t>
            </a:r>
          </a:p>
          <a:p>
            <a:r>
              <a:rPr lang="en-GB" sz="2000" dirty="0">
                <a:sym typeface="Wingdings" panose="05000000000000000000" pitchFamily="2" charset="2"/>
              </a:rPr>
              <a:t>In the platform case, sellers apply monopoly power, prices are higher but also more sellers participate. These two effects on welfare cancel out (in the special case) so the welfare is the same</a:t>
            </a:r>
          </a:p>
          <a:p>
            <a:r>
              <a:rPr lang="en-GB" sz="2000" dirty="0">
                <a:sym typeface="Wingdings" panose="05000000000000000000" pitchFamily="2" charset="2"/>
              </a:rPr>
              <a:t>But in more general cases one or the other model can be preferred (both for the intermediary and for welfare)</a:t>
            </a:r>
          </a:p>
        </p:txBody>
      </p:sp>
    </p:spTree>
    <p:extLst>
      <p:ext uri="{BB962C8B-B14F-4D97-AF65-F5344CB8AC3E}">
        <p14:creationId xmlns:p14="http://schemas.microsoft.com/office/powerpoint/2010/main" val="2878181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Dealer vs. pure platform</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64950"/>
            <a:ext cx="11117540" cy="5234808"/>
          </a:xfrm>
        </p:spPr>
        <p:txBody>
          <a:bodyPr>
            <a:normAutofit/>
          </a:bodyPr>
          <a:lstStyle/>
          <a:p>
            <a:endParaRPr lang="cs-CZ" sz="2000" dirty="0">
              <a:sym typeface="Wingdings" panose="05000000000000000000" pitchFamily="2" charset="2"/>
            </a:endParaRPr>
          </a:p>
          <a:p>
            <a:r>
              <a:rPr lang="en-GB" sz="2000" dirty="0">
                <a:sym typeface="Wingdings" panose="05000000000000000000" pitchFamily="2" charset="2"/>
              </a:rPr>
              <a:t>Other reasons can also play a role in the decision of dealer vs. platform</a:t>
            </a:r>
          </a:p>
          <a:p>
            <a:pPr lvl="1"/>
            <a:r>
              <a:rPr lang="en-GB" sz="2000" dirty="0">
                <a:sym typeface="Wingdings" panose="05000000000000000000" pitchFamily="2" charset="2"/>
              </a:rPr>
              <a:t>If being the dealer involves other functions such as storage and logistics, relative costs of the intermediary at these functions matter</a:t>
            </a:r>
          </a:p>
          <a:p>
            <a:pPr lvl="2"/>
            <a:r>
              <a:rPr lang="en-GB" b="1" dirty="0">
                <a:sym typeface="Wingdings" panose="05000000000000000000" pitchFamily="2" charset="2"/>
              </a:rPr>
              <a:t>Example</a:t>
            </a:r>
            <a:r>
              <a:rPr lang="en-GB" dirty="0">
                <a:sym typeface="Wingdings" panose="05000000000000000000" pitchFamily="2" charset="2"/>
              </a:rPr>
              <a:t>: Logistics a key comparative advantage of Amazon</a:t>
            </a:r>
          </a:p>
          <a:p>
            <a:pPr lvl="1"/>
            <a:endParaRPr lang="cs-CZ" sz="2000" dirty="0">
              <a:sym typeface="Wingdings" panose="05000000000000000000" pitchFamily="2" charset="2"/>
            </a:endParaRPr>
          </a:p>
          <a:p>
            <a:pPr lvl="1"/>
            <a:r>
              <a:rPr lang="en-GB" sz="2000" dirty="0">
                <a:sym typeface="Wingdings" panose="05000000000000000000" pitchFamily="2" charset="2"/>
              </a:rPr>
              <a:t>With (indirect) network effects that lead to multiple equilibria, becoming a dealer may allow the intermediary to ensure co-ordination on the high equilibrium</a:t>
            </a:r>
          </a:p>
          <a:p>
            <a:pPr lvl="2"/>
            <a:r>
              <a:rPr lang="en-GB" b="1" dirty="0">
                <a:sym typeface="Wingdings" panose="05000000000000000000" pitchFamily="2" charset="2"/>
              </a:rPr>
              <a:t>Example</a:t>
            </a:r>
            <a:r>
              <a:rPr lang="en-GB" dirty="0">
                <a:sym typeface="Wingdings" panose="05000000000000000000" pitchFamily="2" charset="2"/>
              </a:rPr>
              <a:t>: Amazon (again) – size built as dealer helped build the platform</a:t>
            </a:r>
          </a:p>
          <a:p>
            <a:pPr lvl="1"/>
            <a:endParaRPr lang="en-GB" sz="2000" dirty="0">
              <a:sym typeface="Wingdings" panose="05000000000000000000" pitchFamily="2" charset="2"/>
            </a:endParaRPr>
          </a:p>
          <a:p>
            <a:pPr lvl="1"/>
            <a:endParaRPr lang="en-GB" sz="2000" dirty="0">
              <a:sym typeface="Wingdings" panose="05000000000000000000" pitchFamily="2" charset="2"/>
            </a:endParaRPr>
          </a:p>
        </p:txBody>
      </p:sp>
      <p:pic>
        <p:nvPicPr>
          <p:cNvPr id="2" name="Picture 6">
            <a:extLst>
              <a:ext uri="{FF2B5EF4-FFF2-40B4-BE49-F238E27FC236}">
                <a16:creationId xmlns:a16="http://schemas.microsoft.com/office/drawing/2014/main" id="{9070E60A-464A-AE14-FF10-FF210BA79C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6818" y="5686426"/>
            <a:ext cx="1947861" cy="58578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813AA062-1948-4A64-D6B6-0608CE7A74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0870" y="4807263"/>
            <a:ext cx="1947861" cy="585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FE2CE1D3-0C1B-F94A-923E-F53F1F885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0204" y="5749073"/>
            <a:ext cx="1947861" cy="5857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9D536727-7953-A0BE-4220-24EE24A84B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939" y="4676791"/>
            <a:ext cx="1947861" cy="5857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9955763-C122-404F-F71D-FF1B19D2B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9567" y="433712"/>
            <a:ext cx="1947861" cy="5857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89EFBFAD-1013-44E7-1698-83A215AD6C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7738" y="2788756"/>
            <a:ext cx="1947861" cy="5857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B71039FE-DDAF-5338-7643-C993A8F41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2542" y="1318486"/>
            <a:ext cx="1947861" cy="58578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E7404EEB-DC02-8AE5-6378-C4552369D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974" y="1318486"/>
            <a:ext cx="1947861" cy="58578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A4DD2431-8680-D881-BBD5-64981BDB5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8531" y="6272213"/>
            <a:ext cx="1947861" cy="58578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a:extLst>
              <a:ext uri="{FF2B5EF4-FFF2-40B4-BE49-F238E27FC236}">
                <a16:creationId xmlns:a16="http://schemas.microsoft.com/office/drawing/2014/main" id="{DB4E1EB3-BF02-533A-B924-C4A82DD8E0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63" y="4082354"/>
            <a:ext cx="1947861" cy="5857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6D24E832-3573-5CA4-B746-EA9BE8239E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8139" y="-75651"/>
            <a:ext cx="1947861" cy="58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620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Other advantages of big intermediaries</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249899"/>
            <a:ext cx="11117540" cy="5449859"/>
          </a:xfrm>
        </p:spPr>
        <p:txBody>
          <a:bodyPr>
            <a:normAutofit/>
          </a:bodyPr>
          <a:lstStyle/>
          <a:p>
            <a:r>
              <a:rPr lang="en-GB" sz="2000" b="1" dirty="0">
                <a:sym typeface="Wingdings" panose="05000000000000000000" pitchFamily="2" charset="2"/>
              </a:rPr>
              <a:t>Competitive pressure </a:t>
            </a:r>
            <a:r>
              <a:rPr lang="en-GB" sz="2000" dirty="0">
                <a:sym typeface="Wingdings" panose="05000000000000000000" pitchFamily="2" charset="2"/>
              </a:rPr>
              <a:t>– large intermediaries lead to greater variety and more intense competition between shops</a:t>
            </a:r>
          </a:p>
          <a:p>
            <a:pPr lvl="1"/>
            <a:r>
              <a:rPr lang="en-GB" sz="2000" dirty="0">
                <a:sym typeface="Wingdings" panose="05000000000000000000" pitchFamily="2" charset="2"/>
              </a:rPr>
              <a:t>Example: Large malls shopping centres, large supermarkets</a:t>
            </a:r>
          </a:p>
          <a:p>
            <a:endParaRPr lang="cs-CZ" sz="2000" dirty="0">
              <a:sym typeface="Wingdings" panose="05000000000000000000" pitchFamily="2" charset="2"/>
            </a:endParaRPr>
          </a:p>
          <a:p>
            <a:endParaRPr lang="cs-CZ" sz="2000" b="1" dirty="0">
              <a:sym typeface="Wingdings" panose="05000000000000000000" pitchFamily="2" charset="2"/>
            </a:endParaRPr>
          </a:p>
          <a:p>
            <a:endParaRPr lang="cs-CZ" sz="2000" b="1" dirty="0">
              <a:sym typeface="Wingdings" panose="05000000000000000000" pitchFamily="2" charset="2"/>
            </a:endParaRPr>
          </a:p>
          <a:p>
            <a:endParaRPr lang="cs-CZ" sz="2000" b="1" dirty="0">
              <a:sym typeface="Wingdings" panose="05000000000000000000" pitchFamily="2" charset="2"/>
            </a:endParaRPr>
          </a:p>
          <a:p>
            <a:r>
              <a:rPr lang="en-GB" sz="2000" b="1" dirty="0">
                <a:sym typeface="Wingdings" panose="05000000000000000000" pitchFamily="2" charset="2"/>
              </a:rPr>
              <a:t>Liquidity</a:t>
            </a:r>
            <a:r>
              <a:rPr lang="en-GB" sz="2000" dirty="0">
                <a:sym typeface="Wingdings" panose="05000000000000000000" pitchFamily="2" charset="2"/>
              </a:rPr>
              <a:t> – ensures buyers can easily find matching sellers even for large quantities at any point in time</a:t>
            </a:r>
          </a:p>
          <a:p>
            <a:pPr lvl="1"/>
            <a:r>
              <a:rPr lang="en-GB" sz="2000" dirty="0">
                <a:sym typeface="Wingdings" panose="05000000000000000000" pitchFamily="2" charset="2"/>
              </a:rPr>
              <a:t>Example: Most stocks traded at a single exchange</a:t>
            </a:r>
          </a:p>
          <a:p>
            <a:pPr lvl="1"/>
            <a:endParaRPr lang="en-GB" sz="2000" dirty="0">
              <a:sym typeface="Wingdings" panose="05000000000000000000" pitchFamily="2" charset="2"/>
            </a:endParaRPr>
          </a:p>
          <a:p>
            <a:endParaRPr lang="en-GB" sz="2000" dirty="0">
              <a:sym typeface="Wingdings" panose="05000000000000000000" pitchFamily="2" charset="2"/>
            </a:endParaRPr>
          </a:p>
          <a:p>
            <a:pPr lvl="1"/>
            <a:endParaRPr lang="en-GB" sz="2000" dirty="0">
              <a:sym typeface="Wingdings" panose="05000000000000000000" pitchFamily="2" charset="2"/>
            </a:endParaRPr>
          </a:p>
          <a:p>
            <a:pPr lvl="1"/>
            <a:endParaRPr lang="en-GB" sz="2000" dirty="0">
              <a:sym typeface="Wingdings" panose="05000000000000000000" pitchFamily="2" charset="2"/>
            </a:endParaRPr>
          </a:p>
        </p:txBody>
      </p:sp>
      <p:pic>
        <p:nvPicPr>
          <p:cNvPr id="3074" name="Picture 2" descr="Stock exchange | Definition, Meaning, History, &amp; Facts | Britannica Money">
            <a:extLst>
              <a:ext uri="{FF2B5EF4-FFF2-40B4-BE49-F238E27FC236}">
                <a16:creationId xmlns:a16="http://schemas.microsoft.com/office/drawing/2014/main" id="{D92BEA11-CD9E-9CC4-3141-CB8A53DF55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703" y="4387972"/>
            <a:ext cx="3466608" cy="231178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Outletová Fashion Arena v Praze je před prodejem. Za téměř dvě miliardy  korun | Hospodářské noviny (HN.cz)">
            <a:extLst>
              <a:ext uri="{FF2B5EF4-FFF2-40B4-BE49-F238E27FC236}">
                <a16:creationId xmlns:a16="http://schemas.microsoft.com/office/drawing/2014/main" id="{FA928AD3-D3C6-8311-C67A-8719E16E4F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701" y="1799756"/>
            <a:ext cx="3573225" cy="2010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605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Lecture roadmap</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pPr marL="514350" indent="-514350">
              <a:buFont typeface="+mj-lt"/>
              <a:buAutoNum type="arabicPeriod"/>
            </a:pPr>
            <a:r>
              <a:rPr lang="cs-CZ" sz="2400" dirty="0" err="1">
                <a:sym typeface="Wingdings" panose="05000000000000000000" pitchFamily="2" charset="2"/>
              </a:rPr>
              <a:t>Pure</a:t>
            </a:r>
            <a:r>
              <a:rPr lang="cs-CZ" sz="2400" dirty="0">
                <a:sym typeface="Wingdings" panose="05000000000000000000" pitchFamily="2" charset="2"/>
              </a:rPr>
              <a:t> </a:t>
            </a:r>
            <a:r>
              <a:rPr lang="cs-CZ" sz="2400" dirty="0" err="1">
                <a:sym typeface="Wingdings" panose="05000000000000000000" pitchFamily="2" charset="2"/>
              </a:rPr>
              <a:t>dealers</a:t>
            </a:r>
            <a:r>
              <a:rPr lang="cs-CZ" sz="2400" dirty="0">
                <a:sym typeface="Wingdings" panose="05000000000000000000" pitchFamily="2" charset="2"/>
              </a:rPr>
              <a:t> vs. </a:t>
            </a:r>
            <a:r>
              <a:rPr lang="cs-CZ" sz="2400" dirty="0" err="1">
                <a:sym typeface="Wingdings" panose="05000000000000000000" pitchFamily="2" charset="2"/>
              </a:rPr>
              <a:t>platforms</a:t>
            </a:r>
            <a:endParaRPr lang="en-GB" sz="2400" dirty="0">
              <a:sym typeface="Wingdings" panose="05000000000000000000" pitchFamily="2" charset="2"/>
            </a:endParaRPr>
          </a:p>
          <a:p>
            <a:pPr marL="514350" indent="-514350">
              <a:buFont typeface="+mj-lt"/>
              <a:buAutoNum type="arabicPeriod"/>
            </a:pPr>
            <a:r>
              <a:rPr lang="cs-CZ" sz="2400" b="1" dirty="0">
                <a:solidFill>
                  <a:schemeClr val="accent1"/>
                </a:solidFill>
                <a:sym typeface="Wingdings" panose="05000000000000000000" pitchFamily="2" charset="2"/>
              </a:rPr>
              <a:t>T</a:t>
            </a:r>
            <a:r>
              <a:rPr lang="en-GB" sz="2400" b="1" dirty="0">
                <a:solidFill>
                  <a:schemeClr val="accent1"/>
                </a:solidFill>
                <a:sym typeface="Wingdings" panose="05000000000000000000" pitchFamily="2" charset="2"/>
              </a:rPr>
              <a:t>wo-sided platforms</a:t>
            </a:r>
            <a:r>
              <a:rPr lang="cs-CZ" sz="2400" b="1" dirty="0">
                <a:solidFill>
                  <a:schemeClr val="accent1"/>
                </a:solidFill>
                <a:sym typeface="Wingdings" panose="05000000000000000000" pitchFamily="2" charset="2"/>
              </a:rPr>
              <a:t> </a:t>
            </a:r>
            <a:r>
              <a:rPr lang="cs-CZ" sz="2400" b="1" dirty="0" err="1">
                <a:solidFill>
                  <a:schemeClr val="accent1"/>
                </a:solidFill>
                <a:sym typeface="Wingdings" panose="05000000000000000000" pitchFamily="2" charset="2"/>
              </a:rPr>
              <a:t>with</a:t>
            </a:r>
            <a:r>
              <a:rPr lang="cs-CZ" sz="2400" b="1" dirty="0">
                <a:solidFill>
                  <a:schemeClr val="accent1"/>
                </a:solidFill>
                <a:sym typeface="Wingdings" panose="05000000000000000000" pitchFamily="2" charset="2"/>
              </a:rPr>
              <a:t> </a:t>
            </a:r>
            <a:r>
              <a:rPr lang="cs-CZ" sz="2400" b="1" dirty="0" err="1">
                <a:solidFill>
                  <a:schemeClr val="accent1"/>
                </a:solidFill>
                <a:sym typeface="Wingdings" panose="05000000000000000000" pitchFamily="2" charset="2"/>
              </a:rPr>
              <a:t>indirect</a:t>
            </a:r>
            <a:r>
              <a:rPr lang="cs-CZ" sz="2400" b="1" dirty="0">
                <a:solidFill>
                  <a:schemeClr val="accent1"/>
                </a:solidFill>
                <a:sym typeface="Wingdings" panose="05000000000000000000" pitchFamily="2" charset="2"/>
              </a:rPr>
              <a:t> network </a:t>
            </a:r>
            <a:r>
              <a:rPr lang="cs-CZ" sz="2400" b="1" dirty="0" err="1">
                <a:solidFill>
                  <a:schemeClr val="accent1"/>
                </a:solidFill>
                <a:sym typeface="Wingdings" panose="05000000000000000000" pitchFamily="2" charset="2"/>
              </a:rPr>
              <a:t>effects</a:t>
            </a:r>
            <a:endParaRPr lang="cs-CZ" sz="2400" b="1" dirty="0">
              <a:solidFill>
                <a:schemeClr val="accent1"/>
              </a:solidFill>
              <a:sym typeface="Wingdings" panose="05000000000000000000" pitchFamily="2" charset="2"/>
            </a:endParaRPr>
          </a:p>
          <a:p>
            <a:pPr marL="514350" indent="-514350">
              <a:buFont typeface="+mj-lt"/>
              <a:buAutoNum type="arabicPeriod"/>
            </a:pPr>
            <a:r>
              <a:rPr lang="cs-CZ" sz="2400" dirty="0" err="1">
                <a:sym typeface="Wingdings" panose="05000000000000000000" pitchFamily="2" charset="2"/>
              </a:rPr>
              <a:t>Antitrust</a:t>
            </a:r>
            <a:r>
              <a:rPr lang="cs-CZ" sz="2400" dirty="0">
                <a:sym typeface="Wingdings" panose="05000000000000000000" pitchFamily="2" charset="2"/>
              </a:rPr>
              <a:t> </a:t>
            </a:r>
            <a:r>
              <a:rPr lang="cs-CZ" sz="2400" dirty="0" err="1">
                <a:sym typeface="Wingdings" panose="05000000000000000000" pitchFamily="2" charset="2"/>
              </a:rPr>
              <a:t>with</a:t>
            </a:r>
            <a:r>
              <a:rPr lang="cs-CZ" sz="2400" dirty="0">
                <a:sym typeface="Wingdings" panose="05000000000000000000" pitchFamily="2" charset="2"/>
              </a:rPr>
              <a:t>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514350" indent="-514350">
              <a:buFont typeface="+mj-lt"/>
              <a:buAutoNum type="arabicPeriod"/>
            </a:pPr>
            <a:r>
              <a:rPr lang="cs-CZ" sz="2400" dirty="0" err="1">
                <a:sym typeface="Wingdings" panose="05000000000000000000" pitchFamily="2" charset="2"/>
              </a:rPr>
              <a:t>Infomediaries</a:t>
            </a:r>
            <a:endParaRPr lang="cs-CZ" sz="2400" dirty="0">
              <a:sym typeface="Wingdings" panose="05000000000000000000" pitchFamily="2" charset="2"/>
            </a:endParaRPr>
          </a:p>
        </p:txBody>
      </p:sp>
    </p:spTree>
    <p:extLst>
      <p:ext uri="{BB962C8B-B14F-4D97-AF65-F5344CB8AC3E}">
        <p14:creationId xmlns:p14="http://schemas.microsoft.com/office/powerpoint/2010/main" val="26847054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Two-sided platforms with indirect network effects</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64950"/>
            <a:ext cx="11117540" cy="5234808"/>
          </a:xfrm>
        </p:spPr>
        <p:txBody>
          <a:bodyPr>
            <a:normAutofit/>
          </a:bodyPr>
          <a:lstStyle/>
          <a:p>
            <a:r>
              <a:rPr lang="en-GB" sz="2000" dirty="0">
                <a:sym typeface="Wingdings" panose="05000000000000000000" pitchFamily="2" charset="2"/>
              </a:rPr>
              <a:t>Agents on one side of platform benefit from more agents on the other side of the platform</a:t>
            </a:r>
          </a:p>
          <a:p>
            <a:r>
              <a:rPr lang="en-GB" sz="2000" dirty="0">
                <a:sym typeface="Wingdings" panose="05000000000000000000" pitchFamily="2" charset="2"/>
              </a:rPr>
              <a:t>Examples</a:t>
            </a:r>
          </a:p>
          <a:p>
            <a:pPr lvl="1"/>
            <a:r>
              <a:rPr lang="en-GB" sz="2000" dirty="0">
                <a:sym typeface="Wingdings" panose="05000000000000000000" pitchFamily="2" charset="2"/>
              </a:rPr>
              <a:t>Credit cards</a:t>
            </a:r>
            <a:r>
              <a:rPr lang="cs-CZ" sz="2000" dirty="0">
                <a:sym typeface="Wingdings" panose="05000000000000000000" pitchFamily="2" charset="2"/>
              </a:rPr>
              <a:t> (</a:t>
            </a:r>
            <a:r>
              <a:rPr lang="cs-CZ" sz="2000" dirty="0" err="1">
                <a:sym typeface="Wingdings" panose="05000000000000000000" pitchFamily="2" charset="2"/>
              </a:rPr>
              <a:t>e.g</a:t>
            </a:r>
            <a:r>
              <a:rPr lang="cs-CZ" sz="2000" dirty="0">
                <a:sym typeface="Wingdings" panose="05000000000000000000" pitchFamily="2" charset="2"/>
              </a:rPr>
              <a:t>. Visa)</a:t>
            </a:r>
            <a:endParaRPr lang="en-GB" sz="2000" dirty="0">
              <a:sym typeface="Wingdings" panose="05000000000000000000" pitchFamily="2" charset="2"/>
            </a:endParaRPr>
          </a:p>
          <a:p>
            <a:pPr lvl="1"/>
            <a:r>
              <a:rPr lang="en-GB" sz="2000" dirty="0">
                <a:sym typeface="Wingdings" panose="05000000000000000000" pitchFamily="2" charset="2"/>
              </a:rPr>
              <a:t>Operating </a:t>
            </a:r>
            <a:r>
              <a:rPr lang="en-GB" sz="2000" dirty="0" err="1">
                <a:sym typeface="Wingdings" panose="05000000000000000000" pitchFamily="2" charset="2"/>
              </a:rPr>
              <a:t>syst</a:t>
            </a:r>
            <a:r>
              <a:rPr lang="cs-CZ" sz="2000" dirty="0" err="1">
                <a:sym typeface="Wingdings" panose="05000000000000000000" pitchFamily="2" charset="2"/>
              </a:rPr>
              <a:t>em</a:t>
            </a:r>
            <a:r>
              <a:rPr lang="cs-CZ" sz="2000" dirty="0">
                <a:sym typeface="Wingdings" panose="05000000000000000000" pitchFamily="2" charset="2"/>
              </a:rPr>
              <a:t> (</a:t>
            </a:r>
            <a:r>
              <a:rPr lang="cs-CZ" sz="2000" dirty="0" err="1">
                <a:sym typeface="Wingdings" panose="05000000000000000000" pitchFamily="2" charset="2"/>
              </a:rPr>
              <a:t>e.g</a:t>
            </a:r>
            <a:r>
              <a:rPr lang="cs-CZ" sz="2000" dirty="0">
                <a:sym typeface="Wingdings" panose="05000000000000000000" pitchFamily="2" charset="2"/>
              </a:rPr>
              <a:t>. Android, Windows)</a:t>
            </a:r>
            <a:endParaRPr lang="en-GB" sz="2000" dirty="0">
              <a:sym typeface="Wingdings" panose="05000000000000000000" pitchFamily="2" charset="2"/>
            </a:endParaRPr>
          </a:p>
          <a:p>
            <a:pPr lvl="1"/>
            <a:r>
              <a:rPr lang="en-GB" sz="2000" dirty="0">
                <a:sym typeface="Wingdings" panose="05000000000000000000" pitchFamily="2" charset="2"/>
              </a:rPr>
              <a:t>Shopping malls</a:t>
            </a:r>
            <a:endParaRPr lang="cs-CZ" sz="2000" dirty="0">
              <a:sym typeface="Wingdings" panose="05000000000000000000" pitchFamily="2" charset="2"/>
            </a:endParaRPr>
          </a:p>
          <a:p>
            <a:pPr lvl="1"/>
            <a:r>
              <a:rPr lang="cs-CZ" sz="2000" dirty="0" err="1">
                <a:sym typeface="Wingdings" panose="05000000000000000000" pitchFamily="2" charset="2"/>
              </a:rPr>
              <a:t>Accommodation</a:t>
            </a:r>
            <a:r>
              <a:rPr lang="cs-CZ" sz="2000" dirty="0">
                <a:sym typeface="Wingdings" panose="05000000000000000000" pitchFamily="2" charset="2"/>
              </a:rPr>
              <a:t> </a:t>
            </a:r>
            <a:r>
              <a:rPr lang="cs-CZ" sz="2000" dirty="0" err="1">
                <a:sym typeface="Wingdings" panose="05000000000000000000" pitchFamily="2" charset="2"/>
              </a:rPr>
              <a:t>websites</a:t>
            </a:r>
            <a:r>
              <a:rPr lang="cs-CZ" sz="2000" dirty="0">
                <a:sym typeface="Wingdings" panose="05000000000000000000" pitchFamily="2" charset="2"/>
              </a:rPr>
              <a:t> (</a:t>
            </a:r>
            <a:r>
              <a:rPr lang="cs-CZ" sz="2000" dirty="0" err="1">
                <a:sym typeface="Wingdings" panose="05000000000000000000" pitchFamily="2" charset="2"/>
              </a:rPr>
              <a:t>e.g</a:t>
            </a:r>
            <a:r>
              <a:rPr lang="cs-CZ" sz="2000" dirty="0">
                <a:sym typeface="Wingdings" panose="05000000000000000000" pitchFamily="2" charset="2"/>
              </a:rPr>
              <a:t>. Airbnb)</a:t>
            </a:r>
            <a:endParaRPr lang="en-GB" sz="2000" dirty="0">
              <a:sym typeface="Wingdings" panose="05000000000000000000" pitchFamily="2" charset="2"/>
            </a:endParaRPr>
          </a:p>
          <a:p>
            <a:pPr lvl="1"/>
            <a:r>
              <a:rPr lang="en-GB" sz="2000" dirty="0">
                <a:sym typeface="Wingdings" panose="05000000000000000000" pitchFamily="2" charset="2"/>
              </a:rPr>
              <a:t>Real estate websites (e.g. Sreality.cz)</a:t>
            </a:r>
          </a:p>
          <a:p>
            <a:pPr lvl="1"/>
            <a:r>
              <a:rPr lang="cs-CZ" sz="2000" dirty="0" err="1">
                <a:sym typeface="Wingdings" panose="05000000000000000000" pitchFamily="2" charset="2"/>
              </a:rPr>
              <a:t>Ride</a:t>
            </a:r>
            <a:r>
              <a:rPr lang="cs-CZ" sz="2000" dirty="0">
                <a:sym typeface="Wingdings" panose="05000000000000000000" pitchFamily="2" charset="2"/>
              </a:rPr>
              <a:t> </a:t>
            </a:r>
            <a:r>
              <a:rPr lang="cs-CZ" sz="2000" dirty="0" err="1">
                <a:sym typeface="Wingdings" panose="05000000000000000000" pitchFamily="2" charset="2"/>
              </a:rPr>
              <a:t>hailing</a:t>
            </a:r>
            <a:r>
              <a:rPr lang="cs-CZ" sz="2000" dirty="0">
                <a:sym typeface="Wingdings" panose="05000000000000000000" pitchFamily="2" charset="2"/>
              </a:rPr>
              <a:t> (</a:t>
            </a:r>
            <a:r>
              <a:rPr lang="cs-CZ" sz="2000" dirty="0" err="1">
                <a:sym typeface="Wingdings" panose="05000000000000000000" pitchFamily="2" charset="2"/>
              </a:rPr>
              <a:t>e.g</a:t>
            </a:r>
            <a:r>
              <a:rPr lang="cs-CZ" sz="2000" dirty="0">
                <a:sym typeface="Wingdings" panose="05000000000000000000" pitchFamily="2" charset="2"/>
              </a:rPr>
              <a:t>. </a:t>
            </a:r>
            <a:r>
              <a:rPr lang="en-GB" sz="2000" dirty="0">
                <a:sym typeface="Wingdings" panose="05000000000000000000" pitchFamily="2" charset="2"/>
              </a:rPr>
              <a:t>Uber</a:t>
            </a:r>
            <a:r>
              <a:rPr lang="cs-CZ" sz="2000" dirty="0">
                <a:sym typeface="Wingdings" panose="05000000000000000000" pitchFamily="2" charset="2"/>
              </a:rPr>
              <a:t>)</a:t>
            </a:r>
            <a:endParaRPr lang="en-GB" sz="2000" dirty="0">
              <a:sym typeface="Wingdings" panose="05000000000000000000" pitchFamily="2" charset="2"/>
            </a:endParaRPr>
          </a:p>
          <a:p>
            <a:r>
              <a:rPr lang="en-GB" sz="2000" dirty="0">
                <a:sym typeface="Wingdings" panose="05000000000000000000" pitchFamily="2" charset="2"/>
              </a:rPr>
              <a:t>We talk about buyers and sellers, but can be other types of agents</a:t>
            </a:r>
          </a:p>
          <a:p>
            <a:pPr lvl="1"/>
            <a:r>
              <a:rPr lang="en-GB" sz="2000" dirty="0">
                <a:sym typeface="Wingdings" panose="05000000000000000000" pitchFamily="2" charset="2"/>
              </a:rPr>
              <a:t>e.g. men and women in dating apps, viewers and advertisers</a:t>
            </a:r>
          </a:p>
          <a:p>
            <a:endParaRPr lang="en-GB" sz="2000" dirty="0">
              <a:sym typeface="Wingdings" panose="05000000000000000000" pitchFamily="2" charset="2"/>
            </a:endParaRPr>
          </a:p>
          <a:p>
            <a:pPr lvl="1"/>
            <a:endParaRPr lang="en-GB" sz="2000" dirty="0">
              <a:sym typeface="Wingdings" panose="05000000000000000000" pitchFamily="2" charset="2"/>
            </a:endParaRPr>
          </a:p>
        </p:txBody>
      </p:sp>
      <p:pic>
        <p:nvPicPr>
          <p:cNvPr id="2" name="Picture 2" descr="Výsledky Visa za 4Q20 nad odhady trhu | Kurzy.cz">
            <a:extLst>
              <a:ext uri="{FF2B5EF4-FFF2-40B4-BE49-F238E27FC236}">
                <a16:creationId xmlns:a16="http://schemas.microsoft.com/office/drawing/2014/main" id="{6D8DF1AF-FC96-9C84-F05E-BB39BEE8AA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7798" y="3045807"/>
            <a:ext cx="1111019" cy="69243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Bay česky – jak nakupovat v češtině - slevove.cz">
            <a:extLst>
              <a:ext uri="{FF2B5EF4-FFF2-40B4-BE49-F238E27FC236}">
                <a16:creationId xmlns:a16="http://schemas.microsoft.com/office/drawing/2014/main" id="{EAB3EA14-19DE-4723-FEC3-7A41EF0318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8460" y="5538841"/>
            <a:ext cx="2189467" cy="875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Linux slaví výročí. Je mu 25 let a je stále rozšířenější - iDNES.cz">
            <a:extLst>
              <a:ext uri="{FF2B5EF4-FFF2-40B4-BE49-F238E27FC236}">
                <a16:creationId xmlns:a16="http://schemas.microsoft.com/office/drawing/2014/main" id="{EC5DA3D5-595E-92A5-72E4-CFCABDC9B2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7641" y="5160248"/>
            <a:ext cx="2298255" cy="16329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Terminal 21 Shopping Mall -: Siam Bangkok Map">
            <a:extLst>
              <a:ext uri="{FF2B5EF4-FFF2-40B4-BE49-F238E27FC236}">
                <a16:creationId xmlns:a16="http://schemas.microsoft.com/office/drawing/2014/main" id="{1A19D399-82C6-AFF3-A3FF-7738507DC5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9442" y="1975800"/>
            <a:ext cx="2009100" cy="13393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Uber zklamal analytiky opatrným výhledem na 4Q, očekávání pro EBITDA míjí  konsensus | Fio banka">
            <a:extLst>
              <a:ext uri="{FF2B5EF4-FFF2-40B4-BE49-F238E27FC236}">
                <a16:creationId xmlns:a16="http://schemas.microsoft.com/office/drawing/2014/main" id="{7B99D582-DC53-B902-9E82-95649C9D8E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35677" y="3781908"/>
            <a:ext cx="2526937" cy="15354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Nightclubs Entry Policy ∣ London - Privilege Entertainment">
            <a:extLst>
              <a:ext uri="{FF2B5EF4-FFF2-40B4-BE49-F238E27FC236}">
                <a16:creationId xmlns:a16="http://schemas.microsoft.com/office/drawing/2014/main" id="{B287A89F-1680-5875-AEE8-4A199BCC23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21837" y="5160248"/>
            <a:ext cx="3862805" cy="15354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ozšířujeme spolupráci s Airbnb">
            <a:extLst>
              <a:ext uri="{FF2B5EF4-FFF2-40B4-BE49-F238E27FC236}">
                <a16:creationId xmlns:a16="http://schemas.microsoft.com/office/drawing/2014/main" id="{D0925804-0EC1-CBF1-7DC0-A7B130BA6E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47726" y="1992253"/>
            <a:ext cx="1793424" cy="798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313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Fee structure</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83804"/>
            <a:ext cx="11117540" cy="5234808"/>
          </a:xfrm>
        </p:spPr>
        <p:txBody>
          <a:bodyPr>
            <a:normAutofit/>
          </a:bodyPr>
          <a:lstStyle/>
          <a:p>
            <a:r>
              <a:rPr lang="en-GB" sz="2000" dirty="0">
                <a:sym typeface="Wingdings" panose="05000000000000000000" pitchFamily="2" charset="2"/>
              </a:rPr>
              <a:t>Membership (aka access) fees M</a:t>
            </a:r>
          </a:p>
          <a:p>
            <a:r>
              <a:rPr lang="en-GB" sz="2000" dirty="0">
                <a:sym typeface="Wingdings" panose="05000000000000000000" pitchFamily="2" charset="2"/>
              </a:rPr>
              <a:t>Transaction (aka usage) fees P</a:t>
            </a:r>
          </a:p>
          <a:p>
            <a:r>
              <a:rPr lang="en-GB" sz="2000" dirty="0">
                <a:sym typeface="Wingdings" panose="05000000000000000000" pitchFamily="2" charset="2"/>
              </a:rPr>
              <a:t>Does it matter who pays the fees?</a:t>
            </a:r>
          </a:p>
          <a:p>
            <a:pPr lvl="1"/>
            <a:r>
              <a:rPr lang="en-GB" sz="2000" dirty="0">
                <a:sym typeface="Wingdings" panose="05000000000000000000" pitchFamily="2" charset="2"/>
              </a:rPr>
              <a:t>If buyers and sellers internalise structure of fees in their contracts, only the total level of fees matters</a:t>
            </a:r>
          </a:p>
          <a:p>
            <a:pPr lvl="1"/>
            <a:r>
              <a:rPr lang="en-GB" sz="2000" dirty="0">
                <a:sym typeface="Wingdings" panose="05000000000000000000" pitchFamily="2" charset="2"/>
              </a:rPr>
              <a:t>But it need not be the case</a:t>
            </a:r>
          </a:p>
          <a:p>
            <a:pPr lvl="1"/>
            <a:r>
              <a:rPr lang="en-GB" sz="2000" dirty="0">
                <a:sym typeface="Wingdings" panose="05000000000000000000" pitchFamily="2" charset="2"/>
              </a:rPr>
              <a:t>Example: “No surcharge rule” for payment cards </a:t>
            </a:r>
          </a:p>
          <a:p>
            <a:pPr lvl="2"/>
            <a:r>
              <a:rPr lang="en-GB" dirty="0">
                <a:sym typeface="Wingdings" panose="05000000000000000000" pitchFamily="2" charset="2"/>
              </a:rPr>
              <a:t>Sellers must charge the same price independent of whether customers pay in cash or by card</a:t>
            </a:r>
          </a:p>
          <a:p>
            <a:pPr lvl="2"/>
            <a:r>
              <a:rPr lang="en-GB" dirty="0">
                <a:sym typeface="Wingdings" panose="05000000000000000000" pitchFamily="2" charset="2"/>
              </a:rPr>
              <a:t>If most people pay cash, the sellers set prices based on these people and carry most of the costs of credit card transaction fees</a:t>
            </a:r>
          </a:p>
          <a:p>
            <a:pPr lvl="2"/>
            <a:r>
              <a:rPr lang="en-GB" dirty="0">
                <a:sym typeface="Wingdings" panose="05000000000000000000" pitchFamily="2" charset="2"/>
              </a:rPr>
              <a:t>If they could charge different prices, it would not matter who pays the fee</a:t>
            </a:r>
          </a:p>
          <a:p>
            <a:endParaRPr lang="en-GB" sz="2000" dirty="0">
              <a:sym typeface="Wingdings" panose="05000000000000000000" pitchFamily="2" charset="2"/>
            </a:endParaRPr>
          </a:p>
          <a:p>
            <a:pPr lvl="1"/>
            <a:endParaRPr lang="en-GB" sz="2000" dirty="0">
              <a:sym typeface="Wingdings" panose="05000000000000000000" pitchFamily="2" charset="2"/>
            </a:endParaRPr>
          </a:p>
        </p:txBody>
      </p:sp>
    </p:spTree>
    <p:extLst>
      <p:ext uri="{BB962C8B-B14F-4D97-AF65-F5344CB8AC3E}">
        <p14:creationId xmlns:p14="http://schemas.microsoft.com/office/powerpoint/2010/main" val="151318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Price-setting by the platform</a:t>
            </a:r>
            <a:endParaRPr lang="cs-CZ" dirty="0"/>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83804"/>
                <a:ext cx="11117540" cy="5234808"/>
              </a:xfrm>
            </p:spPr>
            <p:txBody>
              <a:bodyPr>
                <a:normAutofit/>
              </a:bodyPr>
              <a:lstStyle/>
              <a:p>
                <a:pPr marL="0" indent="0">
                  <a:buNone/>
                </a:pPr>
                <a:r>
                  <a:rPr lang="cs-CZ" sz="2000" b="1" dirty="0">
                    <a:sym typeface="Wingdings" panose="05000000000000000000" pitchFamily="2" charset="2"/>
                  </a:rPr>
                  <a:t>Setup</a:t>
                </a:r>
                <a:endParaRPr lang="en-GB" sz="2000" b="1" dirty="0">
                  <a:sym typeface="Wingdings" panose="05000000000000000000" pitchFamily="2" charset="2"/>
                </a:endParaRPr>
              </a:p>
              <a:p>
                <a:r>
                  <a:rPr lang="en-GB" sz="2000" dirty="0">
                    <a:sym typeface="Wingdings" panose="05000000000000000000" pitchFamily="2" charset="2"/>
                  </a:rPr>
                  <a:t>There is only a single platform</a:t>
                </a:r>
              </a:p>
              <a:p>
                <a:r>
                  <a:rPr lang="en-GB" sz="2000" dirty="0">
                    <a:sym typeface="Wingdings" panose="05000000000000000000" pitchFamily="2" charset="2"/>
                  </a:rPr>
                  <a:t>The platform charges only membership fees, for buyers and for sellers</a:t>
                </a:r>
              </a:p>
              <a:p>
                <a:r>
                  <a:rPr lang="en-GB" sz="2000" dirty="0">
                    <a:sym typeface="Wingdings" panose="05000000000000000000" pitchFamily="2" charset="2"/>
                  </a:rPr>
                  <a:t>Each buyer has potential relationship with each seller</a:t>
                </a:r>
              </a:p>
              <a:p>
                <a:r>
                  <a:rPr lang="en-GB" sz="2000" dirty="0">
                    <a:sym typeface="Wingdings" panose="05000000000000000000" pitchFamily="2" charset="2"/>
                  </a:rPr>
                  <a:t>Terms of buyer-supplier deal independent of the membership fees (membership fees are sunk costs at the time of transaction</a:t>
                </a:r>
              </a:p>
              <a:p>
                <a:r>
                  <a:rPr lang="en-GB" sz="2000" dirty="0">
                    <a:sym typeface="Wingdings" panose="05000000000000000000" pitchFamily="2" charset="2"/>
                  </a:rPr>
                  <a:t>Each seller gets profit </a:t>
                </a:r>
                <a14:m>
                  <m:oMath xmlns:m="http://schemas.openxmlformats.org/officeDocument/2006/math">
                    <m:r>
                      <a:rPr lang="en-GB" sz="2000" i="1" smtClean="0">
                        <a:latin typeface="Cambria Math" panose="02040503050406030204" pitchFamily="18" charset="0"/>
                        <a:ea typeface="Cambria Math" panose="02040503050406030204" pitchFamily="18" charset="0"/>
                        <a:sym typeface="Wingdings" panose="05000000000000000000" pitchFamily="2" charset="2"/>
                      </a:rPr>
                      <m:t>𝜋</m:t>
                    </m:r>
                  </m:oMath>
                </a14:m>
                <a:r>
                  <a:rPr lang="en-GB" sz="2000" dirty="0">
                    <a:sym typeface="Wingdings" panose="05000000000000000000" pitchFamily="2" charset="2"/>
                  </a:rPr>
                  <a:t> per buyer and each buyer gets utility </a:t>
                </a:r>
                <a:r>
                  <a:rPr lang="en-GB" sz="2000" i="1" dirty="0">
                    <a:sym typeface="Wingdings" panose="05000000000000000000" pitchFamily="2" charset="2"/>
                  </a:rPr>
                  <a:t>u</a:t>
                </a:r>
                <a:r>
                  <a:rPr lang="en-GB" sz="2000" dirty="0">
                    <a:sym typeface="Wingdings" panose="05000000000000000000" pitchFamily="2" charset="2"/>
                  </a:rPr>
                  <a:t> per seller</a:t>
                </a:r>
              </a:p>
              <a:p>
                <a:r>
                  <a:rPr lang="en-GB" sz="2000" dirty="0">
                    <a:sym typeface="Wingdings" panose="05000000000000000000" pitchFamily="2" charset="2"/>
                  </a:rPr>
                  <a:t>A seller gets surplus </a:t>
                </a:r>
                <a:r>
                  <a:rPr lang="en-GB" sz="2000" dirty="0" err="1">
                    <a:sym typeface="Wingdings" panose="05000000000000000000" pitchFamily="2" charset="2"/>
                  </a:rPr>
                  <a:t>n</a:t>
                </a:r>
                <a:r>
                  <a:rPr lang="en-GB" sz="2000" baseline="-25000" dirty="0" err="1">
                    <a:sym typeface="Wingdings" panose="05000000000000000000" pitchFamily="2" charset="2"/>
                  </a:rPr>
                  <a:t>b</a:t>
                </a:r>
                <a:r>
                  <a:rPr lang="en-GB" sz="2000" dirty="0">
                    <a:sym typeface="Wingdings" panose="05000000000000000000" pitchFamily="2" charset="2"/>
                  </a:rPr>
                  <a:t>𝜋-M</a:t>
                </a:r>
                <a:r>
                  <a:rPr lang="en-GB" sz="2000" baseline="-25000" dirty="0">
                    <a:sym typeface="Wingdings" panose="05000000000000000000" pitchFamily="2" charset="2"/>
                  </a:rPr>
                  <a:t>s</a:t>
                </a:r>
                <a:r>
                  <a:rPr lang="en-GB" sz="2000" dirty="0">
                    <a:sym typeface="Wingdings" panose="05000000000000000000" pitchFamily="2" charset="2"/>
                  </a:rPr>
                  <a:t> and a buyer gets surplus </a:t>
                </a:r>
                <a:r>
                  <a:rPr lang="en-GB" sz="2000" dirty="0" err="1">
                    <a:sym typeface="Wingdings" panose="05000000000000000000" pitchFamily="2" charset="2"/>
                  </a:rPr>
                  <a:t>n</a:t>
                </a:r>
                <a:r>
                  <a:rPr lang="en-GB" sz="2000" baseline="-25000" dirty="0" err="1">
                    <a:sym typeface="Wingdings" panose="05000000000000000000" pitchFamily="2" charset="2"/>
                  </a:rPr>
                  <a:t>s</a:t>
                </a:r>
                <a:r>
                  <a:rPr lang="en-GB" sz="2000" dirty="0" err="1">
                    <a:sym typeface="Wingdings" panose="05000000000000000000" pitchFamily="2" charset="2"/>
                  </a:rPr>
                  <a:t>u</a:t>
                </a:r>
                <a:r>
                  <a:rPr lang="en-GB" sz="2000" dirty="0">
                    <a:sym typeface="Wingdings" panose="05000000000000000000" pitchFamily="2" charset="2"/>
                  </a:rPr>
                  <a:t>-M</a:t>
                </a:r>
                <a:r>
                  <a:rPr lang="en-GB" sz="2000" baseline="-25000" dirty="0">
                    <a:sym typeface="Wingdings" panose="05000000000000000000" pitchFamily="2" charset="2"/>
                  </a:rPr>
                  <a:t>b</a:t>
                </a:r>
                <a:endParaRPr lang="en-GB" sz="2000" dirty="0">
                  <a:sym typeface="Wingdings" panose="05000000000000000000" pitchFamily="2" charset="2"/>
                </a:endParaRPr>
              </a:p>
              <a:p>
                <a:r>
                  <a:rPr lang="en-GB" sz="2000" dirty="0">
                    <a:sym typeface="Wingdings" panose="05000000000000000000" pitchFamily="2" charset="2"/>
                  </a:rPr>
                  <a:t>The platform has fixed costs per buyer </a:t>
                </a:r>
                <a:r>
                  <a:rPr lang="en-GB" sz="2000" dirty="0" err="1">
                    <a:sym typeface="Wingdings" panose="05000000000000000000" pitchFamily="2" charset="2"/>
                  </a:rPr>
                  <a:t>C</a:t>
                </a:r>
                <a:r>
                  <a:rPr lang="en-GB" sz="2000" baseline="-25000" dirty="0" err="1">
                    <a:sym typeface="Wingdings" panose="05000000000000000000" pitchFamily="2" charset="2"/>
                  </a:rPr>
                  <a:t>b</a:t>
                </a:r>
                <a:r>
                  <a:rPr lang="en-GB" sz="2000" dirty="0">
                    <a:sym typeface="Wingdings" panose="05000000000000000000" pitchFamily="2" charset="2"/>
                  </a:rPr>
                  <a:t> and fixed costs per seller C</a:t>
                </a:r>
                <a:r>
                  <a:rPr lang="en-GB" sz="2000" baseline="-25000" dirty="0">
                    <a:sym typeface="Wingdings" panose="05000000000000000000" pitchFamily="2" charset="2"/>
                  </a:rPr>
                  <a:t>s</a:t>
                </a:r>
                <a:endParaRPr lang="en-GB" sz="2000" dirty="0">
                  <a:sym typeface="Wingdings" panose="05000000000000000000" pitchFamily="2" charset="2"/>
                </a:endParaRPr>
              </a:p>
              <a:p>
                <a:pPr lvl="1"/>
                <a:endParaRPr lang="en-GB" sz="2000" dirty="0">
                  <a:sym typeface="Wingdings" panose="05000000000000000000" pitchFamily="2" charset="2"/>
                </a:endParaRPr>
              </a:p>
              <a:p>
                <a:pPr lvl="1"/>
                <a:endParaRPr lang="en-GB" sz="2000" dirty="0">
                  <a:sym typeface="Wingdings" panose="05000000000000000000" pitchFamily="2" charset="2"/>
                </a:endParaRPr>
              </a:p>
            </p:txBody>
          </p:sp>
        </mc:Choice>
        <mc:Fallback>
          <p:sp>
            <p:nvSpPr>
              <p:cNvPr id="12" name="Content Placeholder 2">
                <a:extLst>
                  <a:ext uri="{FF2B5EF4-FFF2-40B4-BE49-F238E27FC236}">
                    <a16:creationId xmlns:a16="http://schemas.microsoft.com/office/drawing/2014/main" id="{8F91CF93-F71C-47A6-87D8-E12B190A4CA5}"/>
                  </a:ext>
                </a:extLst>
              </p:cNvPr>
              <p:cNvSpPr>
                <a:spLocks noGrp="1" noRot="1" noChangeAspect="1" noMove="1" noResize="1" noEditPoints="1" noAdjustHandles="1" noChangeArrowheads="1" noChangeShapeType="1" noTextEdit="1"/>
              </p:cNvSpPr>
              <p:nvPr>
                <p:ph idx="1"/>
              </p:nvPr>
            </p:nvSpPr>
            <p:spPr>
              <a:xfrm>
                <a:off x="845074" y="1483804"/>
                <a:ext cx="11117540" cy="5234808"/>
              </a:xfrm>
              <a:blipFill>
                <a:blip r:embed="rId3"/>
                <a:stretch>
                  <a:fillRect l="-603" t="-1164"/>
                </a:stretch>
              </a:blipFill>
            </p:spPr>
            <p:txBody>
              <a:bodyPr/>
              <a:lstStyle/>
              <a:p>
                <a:r>
                  <a:rPr lang="en-US">
                    <a:noFill/>
                  </a:rPr>
                  <a:t> </a:t>
                </a:r>
              </a:p>
            </p:txBody>
          </p:sp>
        </mc:Fallback>
      </mc:AlternateContent>
    </p:spTree>
    <p:extLst>
      <p:ext uri="{BB962C8B-B14F-4D97-AF65-F5344CB8AC3E}">
        <p14:creationId xmlns:p14="http://schemas.microsoft.com/office/powerpoint/2010/main" val="2562646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Intermediaries</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240032"/>
            <a:ext cx="10892051" cy="5469153"/>
          </a:xfrm>
        </p:spPr>
        <p:txBody>
          <a:bodyPr>
            <a:normAutofit/>
          </a:bodyPr>
          <a:lstStyle/>
          <a:p>
            <a:r>
              <a:rPr lang="en-US" sz="2000" dirty="0">
                <a:sym typeface="Wingdings" panose="05000000000000000000" pitchFamily="2" charset="2"/>
              </a:rPr>
              <a:t>Most products and services are not sold directly from producer to customer</a:t>
            </a:r>
          </a:p>
          <a:p>
            <a:r>
              <a:rPr lang="en-US" sz="2000" dirty="0">
                <a:sym typeface="Wingdings" panose="05000000000000000000" pitchFamily="2" charset="2"/>
              </a:rPr>
              <a:t>Instead, they pass through intermediaries</a:t>
            </a:r>
            <a:endParaRPr lang="cs-CZ" sz="2000" dirty="0">
              <a:sym typeface="Wingdings" panose="05000000000000000000" pitchFamily="2" charset="2"/>
            </a:endParaRPr>
          </a:p>
          <a:p>
            <a:r>
              <a:rPr lang="en-GB" sz="2000" dirty="0">
                <a:sym typeface="Wingdings" panose="05000000000000000000" pitchFamily="2" charset="2"/>
              </a:rPr>
              <a:t>Several reasons why buyers and sellers often do not trade directly</a:t>
            </a:r>
            <a:r>
              <a:rPr lang="cs-CZ" sz="2000" dirty="0">
                <a:sym typeface="Wingdings" panose="05000000000000000000" pitchFamily="2" charset="2"/>
              </a:rPr>
              <a:t>:</a:t>
            </a:r>
            <a:endParaRPr lang="en-GB" sz="2000" dirty="0">
              <a:sym typeface="Wingdings" panose="05000000000000000000" pitchFamily="2" charset="2"/>
            </a:endParaRPr>
          </a:p>
          <a:p>
            <a:pPr lvl="1"/>
            <a:endParaRPr lang="cs-CZ" sz="2000" dirty="0">
              <a:sym typeface="Wingdings" panose="05000000000000000000" pitchFamily="2" charset="2"/>
            </a:endParaRPr>
          </a:p>
          <a:p>
            <a:pPr lvl="1"/>
            <a:r>
              <a:rPr lang="en-GB" sz="2000" dirty="0">
                <a:sym typeface="Wingdings" panose="05000000000000000000" pitchFamily="2" charset="2"/>
              </a:rPr>
              <a:t>Logistics</a:t>
            </a:r>
            <a:r>
              <a:rPr lang="cs-CZ" sz="2000" dirty="0">
                <a:sym typeface="Wingdings" panose="05000000000000000000" pitchFamily="2" charset="2"/>
              </a:rPr>
              <a:t> – </a:t>
            </a:r>
            <a:r>
              <a:rPr lang="cs-CZ" sz="2000" dirty="0" err="1">
                <a:sym typeface="Wingdings" panose="05000000000000000000" pitchFamily="2" charset="2"/>
              </a:rPr>
              <a:t>transportation</a:t>
            </a:r>
            <a:r>
              <a:rPr lang="cs-CZ" sz="2000" dirty="0">
                <a:sym typeface="Wingdings" panose="05000000000000000000" pitchFamily="2" charset="2"/>
              </a:rPr>
              <a:t> and </a:t>
            </a:r>
            <a:r>
              <a:rPr lang="cs-CZ" sz="2000" dirty="0" err="1">
                <a:sym typeface="Wingdings" panose="05000000000000000000" pitchFamily="2" charset="2"/>
              </a:rPr>
              <a:t>storage</a:t>
            </a:r>
            <a:endParaRPr lang="cs-CZ" sz="2000" dirty="0">
              <a:sym typeface="Wingdings" panose="05000000000000000000" pitchFamily="2" charset="2"/>
            </a:endParaRP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r>
              <a:rPr lang="cs-CZ" sz="2000" dirty="0" err="1">
                <a:sym typeface="Wingdings" panose="05000000000000000000" pitchFamily="2" charset="2"/>
              </a:rPr>
              <a:t>Gains</a:t>
            </a:r>
            <a:r>
              <a:rPr lang="cs-CZ" sz="2000" dirty="0">
                <a:sym typeface="Wingdings" panose="05000000000000000000" pitchFamily="2" charset="2"/>
              </a:rPr>
              <a:t> </a:t>
            </a:r>
            <a:r>
              <a:rPr lang="cs-CZ" sz="2000" dirty="0" err="1">
                <a:sym typeface="Wingdings" panose="05000000000000000000" pitchFamily="2" charset="2"/>
              </a:rPr>
              <a:t>from</a:t>
            </a:r>
            <a:r>
              <a:rPr lang="cs-CZ" sz="2000" dirty="0">
                <a:sym typeface="Wingdings" panose="05000000000000000000" pitchFamily="2" charset="2"/>
              </a:rPr>
              <a:t> </a:t>
            </a:r>
            <a:r>
              <a:rPr lang="cs-CZ" sz="2000" dirty="0" err="1">
                <a:sym typeface="Wingdings" panose="05000000000000000000" pitchFamily="2" charset="2"/>
              </a:rPr>
              <a:t>specialisation</a:t>
            </a:r>
            <a:endParaRPr lang="cs-CZ" sz="2000" dirty="0">
              <a:sym typeface="Wingdings" panose="05000000000000000000" pitchFamily="2" charset="2"/>
            </a:endParaRP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r>
              <a:rPr lang="cs-CZ" sz="2000" dirty="0" err="1">
                <a:sym typeface="Wingdings" panose="05000000000000000000" pitchFamily="2" charset="2"/>
              </a:rPr>
              <a:t>Search</a:t>
            </a:r>
            <a:r>
              <a:rPr lang="cs-CZ" sz="2000" dirty="0">
                <a:sym typeface="Wingdings" panose="05000000000000000000" pitchFamily="2" charset="2"/>
              </a:rPr>
              <a:t> </a:t>
            </a:r>
            <a:r>
              <a:rPr lang="cs-CZ" sz="2000" dirty="0" err="1">
                <a:sym typeface="Wingdings" panose="05000000000000000000" pitchFamily="2" charset="2"/>
              </a:rPr>
              <a:t>costs</a:t>
            </a:r>
            <a:r>
              <a:rPr lang="cs-CZ" sz="2000" dirty="0">
                <a:sym typeface="Wingdings" panose="05000000000000000000" pitchFamily="2" charset="2"/>
              </a:rPr>
              <a:t>, </a:t>
            </a:r>
            <a:r>
              <a:rPr lang="cs-CZ" sz="2000" dirty="0" err="1">
                <a:sym typeface="Wingdings" panose="05000000000000000000" pitchFamily="2" charset="2"/>
              </a:rPr>
              <a:t>information</a:t>
            </a:r>
            <a:r>
              <a:rPr lang="cs-CZ" sz="2000" dirty="0">
                <a:sym typeface="Wingdings" panose="05000000000000000000" pitchFamily="2" charset="2"/>
              </a:rPr>
              <a:t> </a:t>
            </a:r>
            <a:r>
              <a:rPr lang="cs-CZ" sz="2000" dirty="0" err="1">
                <a:sym typeface="Wingdings" panose="05000000000000000000" pitchFamily="2" charset="2"/>
              </a:rPr>
              <a:t>asymmetries</a:t>
            </a:r>
            <a:r>
              <a:rPr lang="cs-CZ" sz="2000" dirty="0">
                <a:sym typeface="Wingdings" panose="05000000000000000000" pitchFamily="2" charset="2"/>
              </a:rPr>
              <a:t>…</a:t>
            </a:r>
          </a:p>
          <a:p>
            <a:pPr lvl="1"/>
            <a:endParaRPr lang="en-GB" sz="2000" dirty="0">
              <a:sym typeface="Wingdings" panose="05000000000000000000" pitchFamily="2" charset="2"/>
            </a:endParaRPr>
          </a:p>
          <a:p>
            <a:endParaRPr lang="cs-CZ" sz="2000" dirty="0">
              <a:sym typeface="Wingdings" panose="05000000000000000000" pitchFamily="2" charset="2"/>
            </a:endParaRPr>
          </a:p>
        </p:txBody>
      </p:sp>
      <p:pic>
        <p:nvPicPr>
          <p:cNvPr id="2054" name="Picture 6" descr="Manufacturing Jobs: Examples, Types and Changes">
            <a:extLst>
              <a:ext uri="{FF2B5EF4-FFF2-40B4-BE49-F238E27FC236}">
                <a16:creationId xmlns:a16="http://schemas.microsoft.com/office/drawing/2014/main" id="{AEE805C4-F6A9-9A57-5B8F-CEEEA9E6A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9825" y="3940472"/>
            <a:ext cx="1918143" cy="13149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AN GRAAF Praha - Koncern">
            <a:extLst>
              <a:ext uri="{FF2B5EF4-FFF2-40B4-BE49-F238E27FC236}">
                <a16:creationId xmlns:a16="http://schemas.microsoft.com/office/drawing/2014/main" id="{3FF4F69A-C7EE-F7CB-EA17-E2B08550B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147" y="4898130"/>
            <a:ext cx="1472650" cy="195987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Specifics: How Does Your Field Change Your Marketing Strategy? - Barry  Moltz">
            <a:extLst>
              <a:ext uri="{FF2B5EF4-FFF2-40B4-BE49-F238E27FC236}">
                <a16:creationId xmlns:a16="http://schemas.microsoft.com/office/drawing/2014/main" id="{A30E06AA-3A25-76F5-4E08-601BD47E01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0147" y="3571375"/>
            <a:ext cx="2520971" cy="19309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What is a Public Warehouse? - Ware2Go">
            <a:extLst>
              <a:ext uri="{FF2B5EF4-FFF2-40B4-BE49-F238E27FC236}">
                <a16:creationId xmlns:a16="http://schemas.microsoft.com/office/drawing/2014/main" id="{59DF4468-5118-99A3-1373-468DDB50823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88468" y="2386424"/>
            <a:ext cx="2099054" cy="139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834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Price-setting by the platform</a:t>
            </a:r>
            <a:endParaRPr lang="cs-CZ" dirty="0"/>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83804"/>
                <a:ext cx="11117540" cy="5234808"/>
              </a:xfrm>
            </p:spPr>
            <p:txBody>
              <a:bodyPr>
                <a:normAutofit/>
              </a:bodyPr>
              <a:lstStyle/>
              <a:p>
                <a:r>
                  <a:rPr lang="en-GB" sz="2000" dirty="0">
                    <a:sym typeface="Wingdings" panose="05000000000000000000" pitchFamily="2" charset="2"/>
                  </a:rPr>
                  <a:t>The platform maximises profit n</a:t>
                </a:r>
                <a:r>
                  <a:rPr lang="en-GB" sz="2000" baseline="-25000" dirty="0">
                    <a:sym typeface="Wingdings" panose="05000000000000000000" pitchFamily="2" charset="2"/>
                  </a:rPr>
                  <a:t>s</a:t>
                </a:r>
                <a:r>
                  <a:rPr lang="en-GB" sz="2000" dirty="0">
                    <a:sym typeface="Wingdings" panose="05000000000000000000" pitchFamily="2" charset="2"/>
                  </a:rPr>
                  <a:t>(M</a:t>
                </a:r>
                <a:r>
                  <a:rPr lang="en-GB" sz="2000" baseline="-25000" dirty="0">
                    <a:sym typeface="Wingdings" panose="05000000000000000000" pitchFamily="2" charset="2"/>
                  </a:rPr>
                  <a:t>s</a:t>
                </a:r>
                <a:r>
                  <a:rPr lang="en-GB" sz="2000" dirty="0">
                    <a:sym typeface="Wingdings" panose="05000000000000000000" pitchFamily="2" charset="2"/>
                  </a:rPr>
                  <a:t>-C</a:t>
                </a:r>
                <a:r>
                  <a:rPr lang="en-GB" sz="2000" baseline="-25000" dirty="0">
                    <a:sym typeface="Wingdings" panose="05000000000000000000" pitchFamily="2" charset="2"/>
                  </a:rPr>
                  <a:t>s</a:t>
                </a:r>
                <a:r>
                  <a:rPr lang="en-GB" sz="2000" dirty="0">
                    <a:sym typeface="Wingdings" panose="05000000000000000000" pitchFamily="2" charset="2"/>
                  </a:rPr>
                  <a:t>)+ </a:t>
                </a:r>
                <a:r>
                  <a:rPr lang="en-GB" sz="2000" dirty="0" err="1">
                    <a:sym typeface="Wingdings" panose="05000000000000000000" pitchFamily="2" charset="2"/>
                  </a:rPr>
                  <a:t>n</a:t>
                </a:r>
                <a:r>
                  <a:rPr lang="en-GB" sz="2000" baseline="-25000" dirty="0" err="1">
                    <a:sym typeface="Wingdings" panose="05000000000000000000" pitchFamily="2" charset="2"/>
                  </a:rPr>
                  <a:t>b</a:t>
                </a:r>
                <a:r>
                  <a:rPr lang="en-GB" sz="2000" dirty="0">
                    <a:sym typeface="Wingdings" panose="05000000000000000000" pitchFamily="2" charset="2"/>
                  </a:rPr>
                  <a:t>(M</a:t>
                </a:r>
                <a:r>
                  <a:rPr lang="en-GB" sz="2000" baseline="-25000" dirty="0">
                    <a:sym typeface="Wingdings" panose="05000000000000000000" pitchFamily="2" charset="2"/>
                  </a:rPr>
                  <a:t>b</a:t>
                </a:r>
                <a:r>
                  <a:rPr lang="en-GB" sz="2000" dirty="0">
                    <a:sym typeface="Wingdings" panose="05000000000000000000" pitchFamily="2" charset="2"/>
                  </a:rPr>
                  <a:t>-</a:t>
                </a:r>
                <a:r>
                  <a:rPr lang="en-GB" sz="2000" dirty="0" err="1">
                    <a:sym typeface="Wingdings" panose="05000000000000000000" pitchFamily="2" charset="2"/>
                  </a:rPr>
                  <a:t>C</a:t>
                </a:r>
                <a:r>
                  <a:rPr lang="en-GB" sz="2000" baseline="-25000" dirty="0" err="1">
                    <a:sym typeface="Wingdings" panose="05000000000000000000" pitchFamily="2" charset="2"/>
                  </a:rPr>
                  <a:t>b</a:t>
                </a:r>
                <a:r>
                  <a:rPr lang="en-GB" sz="2000" dirty="0">
                    <a:sym typeface="Wingdings" panose="05000000000000000000" pitchFamily="2" charset="2"/>
                  </a:rPr>
                  <a:t>)</a:t>
                </a:r>
              </a:p>
              <a:p>
                <a:r>
                  <a:rPr lang="en-GB" sz="2000" dirty="0">
                    <a:sym typeface="Wingdings" panose="05000000000000000000" pitchFamily="2" charset="2"/>
                  </a:rPr>
                  <a:t>It can be shown (see textbook) that profit maximisation gives Lerner ratios given by</a:t>
                </a:r>
              </a:p>
              <a:p>
                <a:pPr lvl="1"/>
                <a14:m>
                  <m:oMath xmlns:m="http://schemas.openxmlformats.org/officeDocument/2006/math">
                    <m:f>
                      <m:fPr>
                        <m:ctrlPr>
                          <a:rPr lang="en-US" sz="2000" i="1">
                            <a:latin typeface="Cambria Math" panose="02040503050406030204" pitchFamily="18" charset="0"/>
                            <a:sym typeface="Wingdings" panose="05000000000000000000" pitchFamily="2" charset="2"/>
                          </a:rPr>
                        </m:ctrlPr>
                      </m:fPr>
                      <m:num>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i="1">
                                <a:latin typeface="Cambria Math" panose="02040503050406030204" pitchFamily="18" charset="0"/>
                                <a:sym typeface="Wingdings" panose="05000000000000000000" pitchFamily="2" charset="2"/>
                              </a:rPr>
                              <m:t>𝑠</m:t>
                            </m:r>
                          </m:sub>
                        </m:sSub>
                        <m:r>
                          <a:rPr lang="en-US" sz="2000" i="1">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𝐶</m:t>
                            </m:r>
                          </m:e>
                          <m:sub>
                            <m:r>
                              <a:rPr lang="en-US" sz="2000" i="1">
                                <a:latin typeface="Cambria Math" panose="02040503050406030204" pitchFamily="18" charset="0"/>
                                <a:sym typeface="Wingdings" panose="05000000000000000000" pitchFamily="2" charset="2"/>
                              </a:rPr>
                              <m:t>𝑠</m:t>
                            </m:r>
                          </m:sub>
                        </m:sSub>
                        <m:r>
                          <a:rPr lang="en-US" sz="2000" i="1">
                            <a:latin typeface="Cambria Math" panose="02040503050406030204" pitchFamily="18" charset="0"/>
                            <a:sym typeface="Wingdings" panose="05000000000000000000" pitchFamily="2" charset="2"/>
                          </a:rPr>
                          <m:t>−</m:t>
                        </m:r>
                        <m:r>
                          <a:rPr lang="en-US" sz="2000" i="1">
                            <a:latin typeface="Cambria Math" panose="02040503050406030204" pitchFamily="18" charset="0"/>
                            <a:sym typeface="Wingdings" panose="05000000000000000000" pitchFamily="2" charset="2"/>
                          </a:rPr>
                          <m:t>𝑢</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𝑛</m:t>
                            </m:r>
                          </m:e>
                          <m:sub>
                            <m:r>
                              <a:rPr lang="en-US" sz="2000" i="1">
                                <a:latin typeface="Cambria Math" panose="02040503050406030204" pitchFamily="18" charset="0"/>
                                <a:sym typeface="Wingdings" panose="05000000000000000000" pitchFamily="2" charset="2"/>
                              </a:rPr>
                              <m:t>𝑏</m:t>
                            </m:r>
                          </m:sub>
                        </m:sSub>
                        <m:r>
                          <a:rPr lang="en-US" sz="2000" i="1">
                            <a:latin typeface="Cambria Math" panose="02040503050406030204" pitchFamily="18" charset="0"/>
                            <a:sym typeface="Wingdings" panose="05000000000000000000" pitchFamily="2" charset="2"/>
                          </a:rPr>
                          <m:t>)</m:t>
                        </m:r>
                      </m:num>
                      <m:den>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i="1">
                                <a:latin typeface="Cambria Math" panose="02040503050406030204" pitchFamily="18" charset="0"/>
                                <a:sym typeface="Wingdings" panose="05000000000000000000" pitchFamily="2" charset="2"/>
                              </a:rPr>
                              <m:t>𝑠</m:t>
                            </m:r>
                          </m:sub>
                        </m:sSub>
                      </m:den>
                    </m:f>
                    <m:r>
                      <a:rPr lang="en-US" sz="2000" i="1">
                        <a:latin typeface="Cambria Math" panose="02040503050406030204" pitchFamily="18" charset="0"/>
                        <a:sym typeface="Wingdings" panose="05000000000000000000" pitchFamily="2" charset="2"/>
                      </a:rPr>
                      <m:t>=</m:t>
                    </m:r>
                    <m:f>
                      <m:fPr>
                        <m:ctrlPr>
                          <a:rPr lang="en-US" sz="2000" i="1">
                            <a:latin typeface="Cambria Math" panose="02040503050406030204" pitchFamily="18" charset="0"/>
                            <a:sym typeface="Wingdings" panose="05000000000000000000" pitchFamily="2" charset="2"/>
                          </a:rPr>
                        </m:ctrlPr>
                      </m:fPr>
                      <m:num>
                        <m:r>
                          <a:rPr lang="en-US" sz="2000" i="1">
                            <a:latin typeface="Cambria Math" panose="02040503050406030204" pitchFamily="18" charset="0"/>
                            <a:sym typeface="Wingdings" panose="05000000000000000000" pitchFamily="2" charset="2"/>
                          </a:rPr>
                          <m:t>1</m:t>
                        </m:r>
                      </m:num>
                      <m:den>
                        <m:sSub>
                          <m:sSubPr>
                            <m:ctrlPr>
                              <a:rPr lang="en-US"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i="1">
                                <a:latin typeface="Cambria Math" panose="02040503050406030204" pitchFamily="18" charset="0"/>
                                <a:ea typeface="Cambria Math" panose="02040503050406030204" pitchFamily="18" charset="0"/>
                                <a:sym typeface="Wingdings" panose="05000000000000000000" pitchFamily="2" charset="2"/>
                              </a:rPr>
                              <m:t>𝜇</m:t>
                            </m:r>
                          </m:e>
                          <m:sub>
                            <m:r>
                              <a:rPr lang="en-US" sz="2000" i="1">
                                <a:latin typeface="Cambria Math" panose="02040503050406030204" pitchFamily="18" charset="0"/>
                                <a:ea typeface="Cambria Math" panose="02040503050406030204" pitchFamily="18" charset="0"/>
                                <a:sym typeface="Wingdings" panose="05000000000000000000" pitchFamily="2" charset="2"/>
                              </a:rPr>
                              <m:t>𝑠</m:t>
                            </m:r>
                          </m:sub>
                        </m:sSub>
                        <m:r>
                          <a:rPr lang="en-US" sz="2000" i="1">
                            <a:latin typeface="Cambria Math" panose="02040503050406030204" pitchFamily="18" charset="0"/>
                            <a:ea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i="1">
                                <a:latin typeface="Cambria Math" panose="02040503050406030204" pitchFamily="18" charset="0"/>
                                <a:sym typeface="Wingdings" panose="05000000000000000000" pitchFamily="2" charset="2"/>
                              </a:rPr>
                              <m:t>𝑠</m:t>
                            </m:r>
                          </m:sub>
                        </m:sSub>
                        <m:r>
                          <a:rPr lang="en-US" sz="2000" i="1">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𝑛</m:t>
                            </m:r>
                          </m:e>
                          <m:sub>
                            <m:r>
                              <a:rPr lang="en-US" sz="2000" i="1">
                                <a:latin typeface="Cambria Math" panose="02040503050406030204" pitchFamily="18" charset="0"/>
                                <a:sym typeface="Wingdings" panose="05000000000000000000" pitchFamily="2" charset="2"/>
                              </a:rPr>
                              <m:t>𝑏</m:t>
                            </m:r>
                          </m:sub>
                        </m:sSub>
                        <m:r>
                          <a:rPr lang="en-US" sz="2000" i="1">
                            <a:latin typeface="Cambria Math" panose="02040503050406030204" pitchFamily="18" charset="0"/>
                            <a:sym typeface="Wingdings" panose="05000000000000000000" pitchFamily="2" charset="2"/>
                          </a:rPr>
                          <m:t>)</m:t>
                        </m:r>
                      </m:den>
                    </m:f>
                    <m:r>
                      <m:rPr>
                        <m:nor/>
                      </m:rPr>
                      <a:rPr lang="en-GB" sz="2000" dirty="0">
                        <a:sym typeface="Wingdings" panose="05000000000000000000" pitchFamily="2" charset="2"/>
                      </a:rPr>
                      <m:t>, </m:t>
                    </m:r>
                  </m:oMath>
                </a14:m>
                <a:endParaRPr lang="en-GB" sz="2000" dirty="0">
                  <a:sym typeface="Wingdings" panose="05000000000000000000" pitchFamily="2" charset="2"/>
                </a:endParaRPr>
              </a:p>
              <a:p>
                <a:pPr marL="914400" lvl="2" indent="0">
                  <a:buNone/>
                </a:pPr>
                <a14:m>
                  <m:oMathPara xmlns:m="http://schemas.openxmlformats.org/officeDocument/2006/math">
                    <m:oMathParaPr>
                      <m:jc m:val="centerGroup"/>
                    </m:oMathParaPr>
                    <m:oMath xmlns:m="http://schemas.openxmlformats.org/officeDocument/2006/math">
                      <m:r>
                        <m:rPr>
                          <m:nor/>
                        </m:rPr>
                        <a:rPr lang="en-GB" dirty="0">
                          <a:sym typeface="Wingdings" panose="05000000000000000000" pitchFamily="2" charset="2"/>
                        </a:rPr>
                        <m:t>where</m:t>
                      </m:r>
                      <m:r>
                        <m:rPr>
                          <m:nor/>
                        </m:rPr>
                        <a:rPr lang="en-GB" dirty="0">
                          <a:sym typeface="Wingdings" panose="05000000000000000000" pitchFamily="2" charset="2"/>
                        </a:rPr>
                        <m:t> </m:t>
                      </m:r>
                      <m:sSub>
                        <m:sSubPr>
                          <m:ctrlPr>
                            <a:rPr lang="en-US" i="1">
                              <a:latin typeface="Cambria Math" panose="02040503050406030204" pitchFamily="18" charset="0"/>
                              <a:ea typeface="Cambria Math" panose="02040503050406030204" pitchFamily="18" charset="0"/>
                              <a:sym typeface="Wingdings" panose="05000000000000000000" pitchFamily="2" charset="2"/>
                            </a:rPr>
                          </m:ctrlPr>
                        </m:sSubPr>
                        <m:e>
                          <m:r>
                            <a:rPr lang="en-US" i="1">
                              <a:latin typeface="Cambria Math" panose="02040503050406030204" pitchFamily="18" charset="0"/>
                              <a:ea typeface="Cambria Math" panose="02040503050406030204" pitchFamily="18" charset="0"/>
                              <a:sym typeface="Wingdings" panose="05000000000000000000" pitchFamily="2" charset="2"/>
                            </a:rPr>
                            <m:t>𝜇</m:t>
                          </m:r>
                        </m:e>
                        <m:sub>
                          <m:r>
                            <a:rPr lang="en-US" i="1">
                              <a:latin typeface="Cambria Math" panose="02040503050406030204" pitchFamily="18" charset="0"/>
                              <a:ea typeface="Cambria Math" panose="02040503050406030204" pitchFamily="18" charset="0"/>
                              <a:sym typeface="Wingdings" panose="05000000000000000000" pitchFamily="2" charset="2"/>
                            </a:rPr>
                            <m:t>𝑠</m:t>
                          </m:r>
                        </m:sub>
                      </m:sSub>
                      <m:r>
                        <a:rPr lang="en-US" i="1">
                          <a:latin typeface="Cambria Math" panose="02040503050406030204" pitchFamily="18" charset="0"/>
                          <a:ea typeface="Cambria Math" panose="02040503050406030204" pitchFamily="18" charset="0"/>
                          <a:sym typeface="Wingdings" panose="05000000000000000000" pitchFamily="2" charset="2"/>
                        </a:rPr>
                        <m:t>(</m:t>
                      </m:r>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𝑀</m:t>
                          </m:r>
                        </m:e>
                        <m:sub>
                          <m:r>
                            <a:rPr lang="en-US" i="1">
                              <a:latin typeface="Cambria Math" panose="02040503050406030204" pitchFamily="18" charset="0"/>
                              <a:sym typeface="Wingdings" panose="05000000000000000000" pitchFamily="2" charset="2"/>
                            </a:rPr>
                            <m:t>𝑠</m:t>
                          </m:r>
                        </m:sub>
                      </m:sSub>
                      <m:r>
                        <a:rPr lang="en-US" i="1">
                          <a:latin typeface="Cambria Math" panose="02040503050406030204" pitchFamily="18" charset="0"/>
                          <a:sym typeface="Wingdings" panose="05000000000000000000" pitchFamily="2" charset="2"/>
                        </a:rPr>
                        <m:t>|</m:t>
                      </m:r>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𝑛</m:t>
                          </m:r>
                        </m:e>
                        <m:sub>
                          <m:r>
                            <a:rPr lang="en-US" i="1">
                              <a:latin typeface="Cambria Math" panose="02040503050406030204" pitchFamily="18" charset="0"/>
                              <a:sym typeface="Wingdings" panose="05000000000000000000" pitchFamily="2" charset="2"/>
                            </a:rPr>
                            <m:t>𝑏</m:t>
                          </m:r>
                        </m:sub>
                      </m:sSub>
                      <m:r>
                        <a:rPr lang="en-US" i="1">
                          <a:latin typeface="Cambria Math" panose="02040503050406030204" pitchFamily="18" charset="0"/>
                          <a:sym typeface="Wingdings" panose="05000000000000000000" pitchFamily="2" charset="2"/>
                        </a:rPr>
                        <m:t>)</m:t>
                      </m:r>
                      <m:r>
                        <m:rPr>
                          <m:nor/>
                        </m:rPr>
                        <a:rPr lang="en-GB" dirty="0">
                          <a:sym typeface="Wingdings" panose="05000000000000000000" pitchFamily="2" charset="2"/>
                        </a:rPr>
                        <m:t> </m:t>
                      </m:r>
                      <m:r>
                        <m:rPr>
                          <m:nor/>
                        </m:rPr>
                        <a:rPr lang="en-GB" dirty="0">
                          <a:sym typeface="Wingdings" panose="05000000000000000000" pitchFamily="2" charset="2"/>
                        </a:rPr>
                        <m:t>is</m:t>
                      </m:r>
                      <m:r>
                        <m:rPr>
                          <m:nor/>
                        </m:rPr>
                        <a:rPr lang="en-GB" dirty="0">
                          <a:sym typeface="Wingdings" panose="05000000000000000000" pitchFamily="2" charset="2"/>
                        </a:rPr>
                        <m:t> </m:t>
                      </m:r>
                      <m:r>
                        <m:rPr>
                          <m:nor/>
                        </m:rPr>
                        <a:rPr lang="en-GB" dirty="0">
                          <a:sym typeface="Wingdings" panose="05000000000000000000" pitchFamily="2" charset="2"/>
                        </a:rPr>
                        <m:t>a</m:t>
                      </m:r>
                      <m:r>
                        <m:rPr>
                          <m:nor/>
                        </m:rPr>
                        <a:rPr lang="en-GB" dirty="0">
                          <a:sym typeface="Wingdings" panose="05000000000000000000" pitchFamily="2" charset="2"/>
                        </a:rPr>
                        <m:t> </m:t>
                      </m:r>
                      <m:r>
                        <m:rPr>
                          <m:nor/>
                        </m:rPr>
                        <a:rPr lang="en-GB" dirty="0">
                          <a:sym typeface="Wingdings" panose="05000000000000000000" pitchFamily="2" charset="2"/>
                        </a:rPr>
                        <m:t>demand</m:t>
                      </m:r>
                      <m:r>
                        <m:rPr>
                          <m:nor/>
                        </m:rPr>
                        <a:rPr lang="en-GB" dirty="0">
                          <a:sym typeface="Wingdings" panose="05000000000000000000" pitchFamily="2" charset="2"/>
                        </a:rPr>
                        <m:t> </m:t>
                      </m:r>
                      <m:r>
                        <m:rPr>
                          <m:nor/>
                        </m:rPr>
                        <a:rPr lang="en-GB" dirty="0">
                          <a:sym typeface="Wingdings" panose="05000000000000000000" pitchFamily="2" charset="2"/>
                        </a:rPr>
                        <m:t>elasticity</m:t>
                      </m:r>
                      <m:r>
                        <m:rPr>
                          <m:nor/>
                        </m:rPr>
                        <a:rPr lang="en-GB" dirty="0">
                          <a:sym typeface="Wingdings" panose="05000000000000000000" pitchFamily="2" charset="2"/>
                        </a:rPr>
                        <m:t> </m:t>
                      </m:r>
                      <m:r>
                        <m:rPr>
                          <m:nor/>
                        </m:rPr>
                        <a:rPr lang="en-GB" dirty="0">
                          <a:sym typeface="Wingdings" panose="05000000000000000000" pitchFamily="2" charset="2"/>
                        </a:rPr>
                        <m:t>for</m:t>
                      </m:r>
                      <m:r>
                        <m:rPr>
                          <m:nor/>
                        </m:rPr>
                        <a:rPr lang="en-GB" dirty="0">
                          <a:sym typeface="Wingdings" panose="05000000000000000000" pitchFamily="2" charset="2"/>
                        </a:rPr>
                        <m:t> </m:t>
                      </m:r>
                      <m:r>
                        <m:rPr>
                          <m:nor/>
                        </m:rPr>
                        <a:rPr lang="en-GB" dirty="0">
                          <a:sym typeface="Wingdings" panose="05000000000000000000" pitchFamily="2" charset="2"/>
                        </a:rPr>
                        <m:t>seller</m:t>
                      </m:r>
                      <m:r>
                        <m:rPr>
                          <m:nor/>
                        </m:rPr>
                        <a:rPr lang="en-GB" dirty="0">
                          <a:sym typeface="Wingdings" panose="05000000000000000000" pitchFamily="2" charset="2"/>
                        </a:rPr>
                        <m:t> </m:t>
                      </m:r>
                      <m:r>
                        <m:rPr>
                          <m:nor/>
                        </m:rPr>
                        <a:rPr lang="en-GB" dirty="0">
                          <a:sym typeface="Wingdings" panose="05000000000000000000" pitchFamily="2" charset="2"/>
                        </a:rPr>
                        <m:t>access</m:t>
                      </m:r>
                      <m:r>
                        <m:rPr>
                          <m:nor/>
                        </m:rPr>
                        <a:rPr lang="en-GB" dirty="0">
                          <a:sym typeface="Wingdings" panose="05000000000000000000" pitchFamily="2" charset="2"/>
                        </a:rPr>
                        <m:t> </m:t>
                      </m:r>
                      <m:r>
                        <m:rPr>
                          <m:nor/>
                        </m:rPr>
                        <a:rPr lang="en-GB" dirty="0">
                          <a:sym typeface="Wingdings" panose="05000000000000000000" pitchFamily="2" charset="2"/>
                        </a:rPr>
                        <m:t>with</m:t>
                      </m:r>
                      <m:r>
                        <m:rPr>
                          <m:nor/>
                        </m:rPr>
                        <a:rPr lang="en-GB" dirty="0">
                          <a:sym typeface="Wingdings" panose="05000000000000000000" pitchFamily="2" charset="2"/>
                        </a:rPr>
                        <m:t> </m:t>
                      </m:r>
                      <m:r>
                        <m:rPr>
                          <m:nor/>
                        </m:rPr>
                        <a:rPr lang="en-GB" dirty="0">
                          <a:sym typeface="Wingdings" panose="05000000000000000000" pitchFamily="2" charset="2"/>
                        </a:rPr>
                        <m:t>respect</m:t>
                      </m:r>
                      <m:r>
                        <m:rPr>
                          <m:nor/>
                        </m:rPr>
                        <a:rPr lang="en-GB" dirty="0">
                          <a:sym typeface="Wingdings" panose="05000000000000000000" pitchFamily="2" charset="2"/>
                        </a:rPr>
                        <m:t> </m:t>
                      </m:r>
                      <m:r>
                        <m:rPr>
                          <m:nor/>
                        </m:rPr>
                        <a:rPr lang="en-GB" dirty="0">
                          <a:sym typeface="Wingdings" panose="05000000000000000000" pitchFamily="2" charset="2"/>
                        </a:rPr>
                        <m:t>to</m:t>
                      </m:r>
                      <m:r>
                        <m:rPr>
                          <m:nor/>
                        </m:rPr>
                        <a:rPr lang="en-GB" dirty="0">
                          <a:sym typeface="Wingdings" panose="05000000000000000000" pitchFamily="2" charset="2"/>
                        </a:rPr>
                        <m:t> </m:t>
                      </m:r>
                      <m:r>
                        <m:rPr>
                          <m:nor/>
                        </m:rPr>
                        <a:rPr lang="en-GB" dirty="0">
                          <a:sym typeface="Wingdings" panose="05000000000000000000" pitchFamily="2" charset="2"/>
                        </a:rPr>
                        <m:t>the</m:t>
                      </m:r>
                      <m:r>
                        <m:rPr>
                          <m:nor/>
                        </m:rPr>
                        <a:rPr lang="en-GB" dirty="0">
                          <a:sym typeface="Wingdings" panose="05000000000000000000" pitchFamily="2" charset="2"/>
                        </a:rPr>
                        <m:t> </m:t>
                      </m:r>
                      <m:r>
                        <m:rPr>
                          <m:nor/>
                        </m:rPr>
                        <a:rPr lang="en-GB" dirty="0">
                          <a:sym typeface="Wingdings" panose="05000000000000000000" pitchFamily="2" charset="2"/>
                        </a:rPr>
                        <m:t>seller</m:t>
                      </m:r>
                      <m:r>
                        <m:rPr>
                          <m:nor/>
                        </m:rPr>
                        <a:rPr lang="en-GB" dirty="0">
                          <a:sym typeface="Wingdings" panose="05000000000000000000" pitchFamily="2" charset="2"/>
                        </a:rPr>
                        <m:t> </m:t>
                      </m:r>
                      <m:r>
                        <m:rPr>
                          <m:nor/>
                        </m:rPr>
                        <a:rPr lang="en-GB" dirty="0">
                          <a:sym typeface="Wingdings" panose="05000000000000000000" pitchFamily="2" charset="2"/>
                        </a:rPr>
                        <m:t>membership</m:t>
                      </m:r>
                      <m:r>
                        <m:rPr>
                          <m:nor/>
                        </m:rPr>
                        <a:rPr lang="en-GB" dirty="0">
                          <a:sym typeface="Wingdings" panose="05000000000000000000" pitchFamily="2" charset="2"/>
                        </a:rPr>
                        <m:t> </m:t>
                      </m:r>
                      <m:r>
                        <m:rPr>
                          <m:nor/>
                        </m:rPr>
                        <a:rPr lang="en-GB" dirty="0">
                          <a:sym typeface="Wingdings" panose="05000000000000000000" pitchFamily="2" charset="2"/>
                        </a:rPr>
                        <m:t>fee</m:t>
                      </m:r>
                      <m:r>
                        <m:rPr>
                          <m:nor/>
                        </m:rPr>
                        <a:rPr lang="en-GB" dirty="0">
                          <a:sym typeface="Wingdings" panose="05000000000000000000" pitchFamily="2" charset="2"/>
                        </a:rPr>
                        <m:t>, </m:t>
                      </m:r>
                      <m:r>
                        <m:rPr>
                          <m:nor/>
                        </m:rPr>
                        <a:rPr lang="en-GB" dirty="0">
                          <a:sym typeface="Wingdings" panose="05000000000000000000" pitchFamily="2" charset="2"/>
                        </a:rPr>
                        <m:t>keeping</m:t>
                      </m:r>
                      <m:r>
                        <m:rPr>
                          <m:nor/>
                        </m:rPr>
                        <a:rPr lang="en-GB" dirty="0">
                          <a:sym typeface="Wingdings" panose="05000000000000000000" pitchFamily="2" charset="2"/>
                        </a:rPr>
                        <m:t> </m:t>
                      </m:r>
                      <m:r>
                        <m:rPr>
                          <m:nor/>
                        </m:rPr>
                        <a:rPr lang="en-GB" dirty="0">
                          <a:sym typeface="Wingdings" panose="05000000000000000000" pitchFamily="2" charset="2"/>
                        </a:rPr>
                        <m:t>the</m:t>
                      </m:r>
                      <m:r>
                        <m:rPr>
                          <m:nor/>
                        </m:rPr>
                        <a:rPr lang="en-GB" dirty="0">
                          <a:sym typeface="Wingdings" panose="05000000000000000000" pitchFamily="2" charset="2"/>
                        </a:rPr>
                        <m:t> </m:t>
                      </m:r>
                      <m:r>
                        <m:rPr>
                          <m:nor/>
                        </m:rPr>
                        <a:rPr lang="en-GB" dirty="0">
                          <a:sym typeface="Wingdings" panose="05000000000000000000" pitchFamily="2" charset="2"/>
                        </a:rPr>
                        <m:t>number</m:t>
                      </m:r>
                      <m:r>
                        <m:rPr>
                          <m:nor/>
                        </m:rPr>
                        <a:rPr lang="en-GB" dirty="0">
                          <a:sym typeface="Wingdings" panose="05000000000000000000" pitchFamily="2" charset="2"/>
                        </a:rPr>
                        <m:t> </m:t>
                      </m:r>
                      <m:r>
                        <m:rPr>
                          <m:nor/>
                        </m:rPr>
                        <a:rPr lang="en-GB" dirty="0">
                          <a:sym typeface="Wingdings" panose="05000000000000000000" pitchFamily="2" charset="2"/>
                        </a:rPr>
                        <m:t>of</m:t>
                      </m:r>
                      <m:r>
                        <m:rPr>
                          <m:nor/>
                        </m:rPr>
                        <a:rPr lang="en-GB" dirty="0">
                          <a:sym typeface="Wingdings" panose="05000000000000000000" pitchFamily="2" charset="2"/>
                        </a:rPr>
                        <m:t> </m:t>
                      </m:r>
                      <m:r>
                        <m:rPr>
                          <m:nor/>
                        </m:rPr>
                        <a:rPr lang="en-GB" dirty="0">
                          <a:sym typeface="Wingdings" panose="05000000000000000000" pitchFamily="2" charset="2"/>
                        </a:rPr>
                        <m:t>buyers</m:t>
                      </m:r>
                      <m:r>
                        <m:rPr>
                          <m:nor/>
                        </m:rPr>
                        <a:rPr lang="en-GB" dirty="0">
                          <a:sym typeface="Wingdings" panose="05000000000000000000" pitchFamily="2" charset="2"/>
                        </a:rPr>
                        <m:t> </m:t>
                      </m:r>
                      <m:r>
                        <m:rPr>
                          <m:nor/>
                        </m:rPr>
                        <a:rPr lang="en-GB" dirty="0">
                          <a:sym typeface="Wingdings" panose="05000000000000000000" pitchFamily="2" charset="2"/>
                        </a:rPr>
                        <m:t>fixed</m:t>
                      </m:r>
                    </m:oMath>
                  </m:oMathPara>
                </a14:m>
                <a:endParaRPr lang="en-GB" dirty="0">
                  <a:sym typeface="Wingdings" panose="05000000000000000000" pitchFamily="2" charset="2"/>
                </a:endParaRPr>
              </a:p>
              <a:p>
                <a:pPr lvl="1"/>
                <a14:m>
                  <m:oMath xmlns:m="http://schemas.openxmlformats.org/officeDocument/2006/math">
                    <m:f>
                      <m:fPr>
                        <m:ctrlPr>
                          <a:rPr lang="en-US" sz="2000" b="0" i="1" smtClean="0">
                            <a:latin typeface="Cambria Math" panose="02040503050406030204" pitchFamily="18" charset="0"/>
                            <a:sym typeface="Wingdings" panose="05000000000000000000" pitchFamily="2" charset="2"/>
                          </a:rPr>
                        </m:ctrlPr>
                      </m:fPr>
                      <m:num>
                        <m:sSub>
                          <m:sSubPr>
                            <m:ctrlPr>
                              <a:rPr lang="en-US" sz="2000" b="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𝑀</m:t>
                            </m:r>
                          </m:e>
                          <m:sub>
                            <m:r>
                              <a:rPr lang="en-US" sz="2000" b="0" i="1" smtClean="0">
                                <a:latin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𝐶</m:t>
                            </m:r>
                          </m:e>
                          <m:sub>
                            <m:r>
                              <a:rPr lang="en-US" sz="2000" b="0" i="1" smtClean="0">
                                <a:latin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sym typeface="Wingdings" panose="05000000000000000000" pitchFamily="2" charset="2"/>
                          </a:rPr>
                          <m:t>−</m:t>
                        </m:r>
                        <m:r>
                          <a:rPr lang="en-US" sz="2000" b="0" i="1" smtClean="0">
                            <a:latin typeface="Cambria Math" panose="02040503050406030204" pitchFamily="18" charset="0"/>
                            <a:ea typeface="Cambria Math" panose="02040503050406030204" pitchFamily="18" charset="0"/>
                            <a:sym typeface="Wingdings" panose="05000000000000000000" pitchFamily="2" charset="2"/>
                          </a:rPr>
                          <m:t>𝜋</m:t>
                        </m:r>
                        <m:sSub>
                          <m:sSubPr>
                            <m:ctrlPr>
                              <a:rPr lang="en-US" sz="2000" i="1">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𝑛</m:t>
                            </m:r>
                          </m:e>
                          <m:sub>
                            <m:r>
                              <a:rPr lang="en-US" sz="2000" b="0" i="1" smtClean="0">
                                <a:latin typeface="Cambria Math" panose="02040503050406030204" pitchFamily="18" charset="0"/>
                                <a:sym typeface="Wingdings" panose="05000000000000000000" pitchFamily="2" charset="2"/>
                              </a:rPr>
                              <m:t>𝑠</m:t>
                            </m:r>
                          </m:sub>
                        </m:sSub>
                        <m:r>
                          <a:rPr lang="en-US" sz="2000" b="0" i="1" smtClean="0">
                            <a:latin typeface="Cambria Math" panose="02040503050406030204" pitchFamily="18" charset="0"/>
                            <a:sym typeface="Wingdings" panose="05000000000000000000" pitchFamily="2" charset="2"/>
                          </a:rPr>
                          <m:t>)</m:t>
                        </m:r>
                      </m:num>
                      <m:den>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b="0" i="1" smtClean="0">
                                <a:latin typeface="Cambria Math" panose="02040503050406030204" pitchFamily="18" charset="0"/>
                                <a:sym typeface="Wingdings" panose="05000000000000000000" pitchFamily="2" charset="2"/>
                              </a:rPr>
                              <m:t>𝑏</m:t>
                            </m:r>
                          </m:sub>
                        </m:sSub>
                      </m:den>
                    </m:f>
                    <m:r>
                      <a:rPr lang="en-US" sz="2000" b="0" i="1" smtClean="0">
                        <a:latin typeface="Cambria Math" panose="02040503050406030204" pitchFamily="18" charset="0"/>
                        <a:sym typeface="Wingdings" panose="05000000000000000000" pitchFamily="2" charset="2"/>
                      </a:rPr>
                      <m:t>=</m:t>
                    </m:r>
                    <m:f>
                      <m:fPr>
                        <m:ctrlPr>
                          <a:rPr lang="en-US" sz="2000" b="0" i="1" smtClean="0">
                            <a:latin typeface="Cambria Math" panose="02040503050406030204" pitchFamily="18" charset="0"/>
                            <a:sym typeface="Wingdings" panose="05000000000000000000" pitchFamily="2" charset="2"/>
                          </a:rPr>
                        </m:ctrlPr>
                      </m:fPr>
                      <m:num>
                        <m:r>
                          <a:rPr lang="en-US" sz="2000" b="0" i="1" smtClean="0">
                            <a:latin typeface="Cambria Math" panose="02040503050406030204" pitchFamily="18" charset="0"/>
                            <a:sym typeface="Wingdings" panose="05000000000000000000" pitchFamily="2" charset="2"/>
                          </a:rPr>
                          <m:t>1</m:t>
                        </m:r>
                      </m:num>
                      <m:den>
                        <m:sSub>
                          <m:sSubPr>
                            <m:ctrlPr>
                              <a:rPr lang="en-US" sz="20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en-US" sz="2000" i="1">
                                <a:latin typeface="Cambria Math" panose="02040503050406030204" pitchFamily="18" charset="0"/>
                                <a:ea typeface="Cambria Math" panose="02040503050406030204" pitchFamily="18" charset="0"/>
                                <a:sym typeface="Wingdings" panose="05000000000000000000" pitchFamily="2" charset="2"/>
                              </a:rPr>
                              <m:t>𝜇</m:t>
                            </m:r>
                          </m:e>
                          <m:sub>
                            <m:r>
                              <a:rPr lang="en-US" sz="2000" b="0" i="1" smtClean="0">
                                <a:latin typeface="Cambria Math" panose="02040503050406030204" pitchFamily="18" charset="0"/>
                                <a:ea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b="0" i="1" smtClean="0">
                                <a:latin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𝑛</m:t>
                            </m:r>
                          </m:e>
                          <m:sub>
                            <m:r>
                              <a:rPr lang="en-US" sz="2000" b="0" i="1" smtClean="0">
                                <a:latin typeface="Cambria Math" panose="02040503050406030204" pitchFamily="18" charset="0"/>
                                <a:sym typeface="Wingdings" panose="05000000000000000000" pitchFamily="2" charset="2"/>
                              </a:rPr>
                              <m:t>𝑠</m:t>
                            </m:r>
                          </m:sub>
                        </m:sSub>
                        <m:r>
                          <a:rPr lang="en-US" sz="2000" b="0" i="1" smtClean="0">
                            <a:latin typeface="Cambria Math" panose="02040503050406030204" pitchFamily="18" charset="0"/>
                            <a:sym typeface="Wingdings" panose="05000000000000000000" pitchFamily="2" charset="2"/>
                          </a:rPr>
                          <m:t>)</m:t>
                        </m:r>
                      </m:den>
                    </m:f>
                  </m:oMath>
                </a14:m>
                <a:r>
                  <a:rPr lang="en-GB" sz="2000" dirty="0">
                    <a:sym typeface="Wingdings" panose="05000000000000000000" pitchFamily="2" charset="2"/>
                  </a:rPr>
                  <a:t>, </a:t>
                </a:r>
              </a:p>
              <a:p>
                <a:pPr marL="914400" lvl="2" indent="0">
                  <a:buNone/>
                </a:pPr>
                <a:r>
                  <a:rPr lang="en-GB" dirty="0">
                    <a:sym typeface="Wingdings" panose="05000000000000000000" pitchFamily="2" charset="2"/>
                  </a:rPr>
                  <a:t>where </a:t>
                </a:r>
                <a14:m>
                  <m:oMath xmlns:m="http://schemas.openxmlformats.org/officeDocument/2006/math">
                    <m:sSub>
                      <m:sSubPr>
                        <m:ctrlPr>
                          <a:rPr lang="en-US" i="1">
                            <a:latin typeface="Cambria Math" panose="02040503050406030204" pitchFamily="18" charset="0"/>
                            <a:ea typeface="Cambria Math" panose="02040503050406030204" pitchFamily="18" charset="0"/>
                            <a:sym typeface="Wingdings" panose="05000000000000000000" pitchFamily="2" charset="2"/>
                          </a:rPr>
                        </m:ctrlPr>
                      </m:sSubPr>
                      <m:e>
                        <m:r>
                          <a:rPr lang="en-US" i="1">
                            <a:latin typeface="Cambria Math" panose="02040503050406030204" pitchFamily="18" charset="0"/>
                            <a:ea typeface="Cambria Math" panose="02040503050406030204" pitchFamily="18" charset="0"/>
                            <a:sym typeface="Wingdings" panose="05000000000000000000" pitchFamily="2" charset="2"/>
                          </a:rPr>
                          <m:t>𝜇</m:t>
                        </m:r>
                      </m:e>
                      <m:sub>
                        <m:r>
                          <a:rPr lang="en-US" i="1">
                            <a:latin typeface="Cambria Math" panose="02040503050406030204" pitchFamily="18" charset="0"/>
                            <a:ea typeface="Cambria Math" panose="02040503050406030204" pitchFamily="18" charset="0"/>
                            <a:sym typeface="Wingdings" panose="05000000000000000000" pitchFamily="2" charset="2"/>
                          </a:rPr>
                          <m:t>𝑠</m:t>
                        </m:r>
                      </m:sub>
                    </m:sSub>
                    <m:r>
                      <a:rPr lang="en-US" i="1">
                        <a:latin typeface="Cambria Math" panose="02040503050406030204" pitchFamily="18" charset="0"/>
                        <a:ea typeface="Cambria Math" panose="02040503050406030204" pitchFamily="18" charset="0"/>
                        <a:sym typeface="Wingdings" panose="05000000000000000000" pitchFamily="2" charset="2"/>
                      </a:rPr>
                      <m:t>(</m:t>
                    </m:r>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𝑀</m:t>
                        </m:r>
                      </m:e>
                      <m:sub>
                        <m:r>
                          <a:rPr lang="en-US" i="1">
                            <a:latin typeface="Cambria Math" panose="02040503050406030204" pitchFamily="18" charset="0"/>
                            <a:sym typeface="Wingdings" panose="05000000000000000000" pitchFamily="2" charset="2"/>
                          </a:rPr>
                          <m:t>𝑠</m:t>
                        </m:r>
                      </m:sub>
                    </m:sSub>
                    <m:r>
                      <a:rPr lang="en-US" i="1">
                        <a:latin typeface="Cambria Math" panose="02040503050406030204" pitchFamily="18" charset="0"/>
                        <a:sym typeface="Wingdings" panose="05000000000000000000" pitchFamily="2" charset="2"/>
                      </a:rPr>
                      <m:t>|</m:t>
                    </m:r>
                    <m:sSub>
                      <m:sSubPr>
                        <m:ctrlPr>
                          <a:rPr lang="en-US" i="1">
                            <a:latin typeface="Cambria Math" panose="02040503050406030204" pitchFamily="18" charset="0"/>
                            <a:sym typeface="Wingdings" panose="05000000000000000000" pitchFamily="2" charset="2"/>
                          </a:rPr>
                        </m:ctrlPr>
                      </m:sSubPr>
                      <m:e>
                        <m:r>
                          <a:rPr lang="en-US" i="1">
                            <a:latin typeface="Cambria Math" panose="02040503050406030204" pitchFamily="18" charset="0"/>
                            <a:sym typeface="Wingdings" panose="05000000000000000000" pitchFamily="2" charset="2"/>
                          </a:rPr>
                          <m:t>𝑛</m:t>
                        </m:r>
                      </m:e>
                      <m:sub>
                        <m:r>
                          <a:rPr lang="en-US" i="1">
                            <a:latin typeface="Cambria Math" panose="02040503050406030204" pitchFamily="18" charset="0"/>
                            <a:sym typeface="Wingdings" panose="05000000000000000000" pitchFamily="2" charset="2"/>
                          </a:rPr>
                          <m:t>𝑏</m:t>
                        </m:r>
                      </m:sub>
                    </m:sSub>
                    <m:r>
                      <a:rPr lang="en-US" b="0" i="1" smtClean="0">
                        <a:latin typeface="Cambria Math" panose="02040503050406030204" pitchFamily="18" charset="0"/>
                        <a:sym typeface="Wingdings" panose="05000000000000000000" pitchFamily="2" charset="2"/>
                      </a:rPr>
                      <m:t>)</m:t>
                    </m:r>
                  </m:oMath>
                </a14:m>
                <a:r>
                  <a:rPr lang="en-GB" dirty="0">
                    <a:sym typeface="Wingdings" panose="05000000000000000000" pitchFamily="2" charset="2"/>
                  </a:rPr>
                  <a:t> is a demand elasticity for seller access with respect to the seller membership fee, keeping the number of sellers fixed</a:t>
                </a:r>
              </a:p>
              <a:p>
                <a:pPr lvl="1"/>
                <a:r>
                  <a:rPr lang="en-GB" sz="2000" dirty="0">
                    <a:sym typeface="Wingdings" panose="05000000000000000000" pitchFamily="2" charset="2"/>
                  </a:rPr>
                  <a:t>The formulas differ from the standard Lerner index by the network externality generated by a new seller joining the network (</a:t>
                </a:r>
                <a14:m>
                  <m:oMath xmlns:m="http://schemas.openxmlformats.org/officeDocument/2006/math">
                    <m:r>
                      <a:rPr lang="en-US" sz="2000" i="1" smtClean="0">
                        <a:latin typeface="Cambria Math" panose="02040503050406030204" pitchFamily="18" charset="0"/>
                        <a:sym typeface="Wingdings" panose="05000000000000000000" pitchFamily="2" charset="2"/>
                      </a:rPr>
                      <m:t>𝑢</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𝑛</m:t>
                        </m:r>
                      </m:e>
                      <m:sub>
                        <m:r>
                          <a:rPr lang="en-US" sz="2000" i="1">
                            <a:latin typeface="Cambria Math" panose="02040503050406030204" pitchFamily="18" charset="0"/>
                            <a:sym typeface="Wingdings" panose="05000000000000000000" pitchFamily="2" charset="2"/>
                          </a:rPr>
                          <m:t>𝑏</m:t>
                        </m:r>
                      </m:sub>
                    </m:sSub>
                  </m:oMath>
                </a14:m>
                <a:r>
                  <a:rPr lang="en-GB" sz="2000" dirty="0">
                    <a:sym typeface="Wingdings" panose="05000000000000000000" pitchFamily="2" charset="2"/>
                  </a:rPr>
                  <a:t>) or a new buyer joining the network (</a:t>
                </a:r>
                <a14:m>
                  <m:oMath xmlns:m="http://schemas.openxmlformats.org/officeDocument/2006/math">
                    <m:r>
                      <a:rPr lang="en-US" sz="2000" i="1">
                        <a:latin typeface="Cambria Math" panose="02040503050406030204" pitchFamily="18" charset="0"/>
                        <a:ea typeface="Cambria Math" panose="02040503050406030204" pitchFamily="18" charset="0"/>
                        <a:sym typeface="Wingdings" panose="05000000000000000000" pitchFamily="2" charset="2"/>
                      </a:rPr>
                      <m:t>𝜋</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𝑛</m:t>
                        </m:r>
                      </m:e>
                      <m:sub>
                        <m:r>
                          <a:rPr lang="en-US" sz="2000" i="1">
                            <a:latin typeface="Cambria Math" panose="02040503050406030204" pitchFamily="18" charset="0"/>
                            <a:sym typeface="Wingdings" panose="05000000000000000000" pitchFamily="2" charset="2"/>
                          </a:rPr>
                          <m:t>𝑠</m:t>
                        </m:r>
                      </m:sub>
                    </m:sSub>
                  </m:oMath>
                </a14:m>
                <a:r>
                  <a:rPr lang="en-GB" sz="2000" dirty="0">
                    <a:sym typeface="Wingdings" panose="05000000000000000000" pitchFamily="2" charset="2"/>
                  </a:rPr>
                  <a:t>)</a:t>
                </a:r>
              </a:p>
            </p:txBody>
          </p:sp>
        </mc:Choice>
        <mc:Fallback>
          <p:sp>
            <p:nvSpPr>
              <p:cNvPr id="12" name="Content Placeholder 2">
                <a:extLst>
                  <a:ext uri="{FF2B5EF4-FFF2-40B4-BE49-F238E27FC236}">
                    <a16:creationId xmlns:a16="http://schemas.microsoft.com/office/drawing/2014/main" id="{8F91CF93-F71C-47A6-87D8-E12B190A4CA5}"/>
                  </a:ext>
                </a:extLst>
              </p:cNvPr>
              <p:cNvSpPr>
                <a:spLocks noGrp="1" noRot="1" noChangeAspect="1" noMove="1" noResize="1" noEditPoints="1" noAdjustHandles="1" noChangeArrowheads="1" noChangeShapeType="1" noTextEdit="1"/>
              </p:cNvSpPr>
              <p:nvPr>
                <p:ph idx="1"/>
              </p:nvPr>
            </p:nvSpPr>
            <p:spPr>
              <a:xfrm>
                <a:off x="845074" y="1483804"/>
                <a:ext cx="11117540" cy="5234808"/>
              </a:xfrm>
              <a:blipFill>
                <a:blip r:embed="rId3"/>
                <a:stretch>
                  <a:fillRect l="-494" t="-1164"/>
                </a:stretch>
              </a:blipFill>
            </p:spPr>
            <p:txBody>
              <a:bodyPr/>
              <a:lstStyle/>
              <a:p>
                <a:r>
                  <a:rPr lang="en-US">
                    <a:noFill/>
                  </a:rPr>
                  <a:t> </a:t>
                </a:r>
              </a:p>
            </p:txBody>
          </p:sp>
        </mc:Fallback>
      </mc:AlternateContent>
    </p:spTree>
    <p:extLst>
      <p:ext uri="{BB962C8B-B14F-4D97-AF65-F5344CB8AC3E}">
        <p14:creationId xmlns:p14="http://schemas.microsoft.com/office/powerpoint/2010/main" val="31265543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Price-setting by the platform</a:t>
            </a:r>
            <a:endParaRPr lang="cs-CZ" dirty="0"/>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35647" y="1474377"/>
                <a:ext cx="11117540" cy="5234808"/>
              </a:xfrm>
            </p:spPr>
            <p:txBody>
              <a:bodyPr>
                <a:normAutofit/>
              </a:bodyPr>
              <a:lstStyle/>
              <a:p>
                <a14:m>
                  <m:oMath xmlns:m="http://schemas.openxmlformats.org/officeDocument/2006/math">
                    <m:f>
                      <m:fPr>
                        <m:ctrlPr>
                          <a:rPr lang="en-US" sz="2000" i="1" smtClean="0">
                            <a:latin typeface="Cambria Math" panose="02040503050406030204" pitchFamily="18" charset="0"/>
                            <a:sym typeface="Wingdings" panose="05000000000000000000" pitchFamily="2" charset="2"/>
                          </a:rPr>
                        </m:ctrlPr>
                      </m:fPr>
                      <m:num>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i="1">
                                <a:latin typeface="Cambria Math" panose="02040503050406030204" pitchFamily="18" charset="0"/>
                                <a:sym typeface="Wingdings" panose="05000000000000000000" pitchFamily="2" charset="2"/>
                              </a:rPr>
                              <m:t>𝑠</m:t>
                            </m:r>
                          </m:sub>
                        </m:sSub>
                        <m:r>
                          <a:rPr lang="en-US" sz="2000" i="1">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𝐶</m:t>
                            </m:r>
                          </m:e>
                          <m:sub>
                            <m:r>
                              <a:rPr lang="en-US" sz="2000" i="1">
                                <a:latin typeface="Cambria Math" panose="02040503050406030204" pitchFamily="18" charset="0"/>
                                <a:sym typeface="Wingdings" panose="05000000000000000000" pitchFamily="2" charset="2"/>
                              </a:rPr>
                              <m:t>𝑠</m:t>
                            </m:r>
                          </m:sub>
                        </m:sSub>
                        <m:r>
                          <a:rPr lang="en-US" sz="2000" i="1">
                            <a:latin typeface="Cambria Math" panose="02040503050406030204" pitchFamily="18" charset="0"/>
                            <a:sym typeface="Wingdings" panose="05000000000000000000" pitchFamily="2" charset="2"/>
                          </a:rPr>
                          <m:t>−</m:t>
                        </m:r>
                        <m:r>
                          <a:rPr lang="en-US" sz="2000" i="1">
                            <a:latin typeface="Cambria Math" panose="02040503050406030204" pitchFamily="18" charset="0"/>
                            <a:sym typeface="Wingdings" panose="05000000000000000000" pitchFamily="2" charset="2"/>
                          </a:rPr>
                          <m:t>𝑢</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𝑛</m:t>
                            </m:r>
                          </m:e>
                          <m:sub>
                            <m:r>
                              <a:rPr lang="en-US" sz="2000" i="1">
                                <a:latin typeface="Cambria Math" panose="02040503050406030204" pitchFamily="18" charset="0"/>
                                <a:sym typeface="Wingdings" panose="05000000000000000000" pitchFamily="2" charset="2"/>
                              </a:rPr>
                              <m:t>𝑏</m:t>
                            </m:r>
                          </m:sub>
                        </m:sSub>
                        <m:r>
                          <a:rPr lang="en-US" sz="2000" i="1">
                            <a:latin typeface="Cambria Math" panose="02040503050406030204" pitchFamily="18" charset="0"/>
                            <a:sym typeface="Wingdings" panose="05000000000000000000" pitchFamily="2" charset="2"/>
                          </a:rPr>
                          <m:t>)</m:t>
                        </m:r>
                      </m:num>
                      <m:den>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i="1">
                                <a:latin typeface="Cambria Math" panose="02040503050406030204" pitchFamily="18" charset="0"/>
                                <a:sym typeface="Wingdings" panose="05000000000000000000" pitchFamily="2" charset="2"/>
                              </a:rPr>
                              <m:t>𝑠</m:t>
                            </m:r>
                          </m:sub>
                        </m:sSub>
                      </m:den>
                    </m:f>
                    <m:r>
                      <a:rPr lang="en-US" sz="2000" i="1">
                        <a:latin typeface="Cambria Math" panose="02040503050406030204" pitchFamily="18" charset="0"/>
                        <a:sym typeface="Wingdings" panose="05000000000000000000" pitchFamily="2" charset="2"/>
                      </a:rPr>
                      <m:t>=</m:t>
                    </m:r>
                    <m:f>
                      <m:fPr>
                        <m:ctrlPr>
                          <a:rPr lang="en-US" sz="2000" i="1">
                            <a:latin typeface="Cambria Math" panose="02040503050406030204" pitchFamily="18" charset="0"/>
                            <a:sym typeface="Wingdings" panose="05000000000000000000" pitchFamily="2" charset="2"/>
                          </a:rPr>
                        </m:ctrlPr>
                      </m:fPr>
                      <m:num>
                        <m:r>
                          <a:rPr lang="en-US" sz="2000" i="1">
                            <a:latin typeface="Cambria Math" panose="02040503050406030204" pitchFamily="18" charset="0"/>
                            <a:sym typeface="Wingdings" panose="05000000000000000000" pitchFamily="2" charset="2"/>
                          </a:rPr>
                          <m:t>1</m:t>
                        </m:r>
                      </m:num>
                      <m:den>
                        <m:sSub>
                          <m:sSubPr>
                            <m:ctrlPr>
                              <a:rPr lang="en-US"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i="1">
                                <a:latin typeface="Cambria Math" panose="02040503050406030204" pitchFamily="18" charset="0"/>
                                <a:ea typeface="Cambria Math" panose="02040503050406030204" pitchFamily="18" charset="0"/>
                                <a:sym typeface="Wingdings" panose="05000000000000000000" pitchFamily="2" charset="2"/>
                              </a:rPr>
                              <m:t>𝜇</m:t>
                            </m:r>
                          </m:e>
                          <m:sub>
                            <m:r>
                              <a:rPr lang="en-US" sz="2000" i="1">
                                <a:latin typeface="Cambria Math" panose="02040503050406030204" pitchFamily="18" charset="0"/>
                                <a:ea typeface="Cambria Math" panose="02040503050406030204" pitchFamily="18" charset="0"/>
                                <a:sym typeface="Wingdings" panose="05000000000000000000" pitchFamily="2" charset="2"/>
                              </a:rPr>
                              <m:t>𝑠</m:t>
                            </m:r>
                          </m:sub>
                        </m:sSub>
                        <m:r>
                          <a:rPr lang="en-US" sz="2000" i="1">
                            <a:latin typeface="Cambria Math" panose="02040503050406030204" pitchFamily="18" charset="0"/>
                            <a:ea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i="1">
                                <a:latin typeface="Cambria Math" panose="02040503050406030204" pitchFamily="18" charset="0"/>
                                <a:sym typeface="Wingdings" panose="05000000000000000000" pitchFamily="2" charset="2"/>
                              </a:rPr>
                              <m:t>𝑠</m:t>
                            </m:r>
                          </m:sub>
                        </m:sSub>
                        <m:r>
                          <a:rPr lang="en-US" sz="2000" i="1">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𝑛</m:t>
                            </m:r>
                          </m:e>
                          <m:sub>
                            <m:r>
                              <a:rPr lang="en-US" sz="2000" i="1">
                                <a:latin typeface="Cambria Math" panose="02040503050406030204" pitchFamily="18" charset="0"/>
                                <a:sym typeface="Wingdings" panose="05000000000000000000" pitchFamily="2" charset="2"/>
                              </a:rPr>
                              <m:t>𝑏</m:t>
                            </m:r>
                          </m:sub>
                        </m:sSub>
                        <m:r>
                          <a:rPr lang="en-US" sz="2000" i="1">
                            <a:latin typeface="Cambria Math" panose="02040503050406030204" pitchFamily="18" charset="0"/>
                            <a:sym typeface="Wingdings" panose="05000000000000000000" pitchFamily="2" charset="2"/>
                          </a:rPr>
                          <m:t>)</m:t>
                        </m:r>
                      </m:den>
                    </m:f>
                  </m:oMath>
                </a14:m>
                <a:endParaRPr lang="en-GB" sz="2000" dirty="0">
                  <a:sym typeface="Wingdings" panose="05000000000000000000" pitchFamily="2" charset="2"/>
                </a:endParaRPr>
              </a:p>
              <a:p>
                <a14:m>
                  <m:oMath xmlns:m="http://schemas.openxmlformats.org/officeDocument/2006/math">
                    <m:f>
                      <m:fPr>
                        <m:ctrlPr>
                          <a:rPr lang="en-US" sz="2000" b="0" i="1" smtClean="0">
                            <a:latin typeface="Cambria Math" panose="02040503050406030204" pitchFamily="18" charset="0"/>
                            <a:sym typeface="Wingdings" panose="05000000000000000000" pitchFamily="2" charset="2"/>
                          </a:rPr>
                        </m:ctrlPr>
                      </m:fPr>
                      <m:num>
                        <m:sSub>
                          <m:sSubPr>
                            <m:ctrlPr>
                              <a:rPr lang="en-US" sz="2000" b="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𝑀</m:t>
                            </m:r>
                          </m:e>
                          <m:sub>
                            <m:r>
                              <a:rPr lang="en-US" sz="2000" b="0" i="1" smtClean="0">
                                <a:latin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𝐶</m:t>
                            </m:r>
                          </m:e>
                          <m:sub>
                            <m:r>
                              <a:rPr lang="en-US" sz="2000" b="0" i="1" smtClean="0">
                                <a:latin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sym typeface="Wingdings" panose="05000000000000000000" pitchFamily="2" charset="2"/>
                          </a:rPr>
                          <m:t>−</m:t>
                        </m:r>
                        <m:r>
                          <a:rPr lang="en-US" sz="2000" b="0" i="1" smtClean="0">
                            <a:latin typeface="Cambria Math" panose="02040503050406030204" pitchFamily="18" charset="0"/>
                            <a:ea typeface="Cambria Math" panose="02040503050406030204" pitchFamily="18" charset="0"/>
                            <a:sym typeface="Wingdings" panose="05000000000000000000" pitchFamily="2" charset="2"/>
                          </a:rPr>
                          <m:t>𝜋</m:t>
                        </m:r>
                        <m:sSub>
                          <m:sSubPr>
                            <m:ctrlPr>
                              <a:rPr lang="en-US" sz="2000" i="1">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𝑛</m:t>
                            </m:r>
                          </m:e>
                          <m:sub>
                            <m:r>
                              <a:rPr lang="en-US" sz="2000" b="0" i="1" smtClean="0">
                                <a:latin typeface="Cambria Math" panose="02040503050406030204" pitchFamily="18" charset="0"/>
                                <a:sym typeface="Wingdings" panose="05000000000000000000" pitchFamily="2" charset="2"/>
                              </a:rPr>
                              <m:t>𝑠</m:t>
                            </m:r>
                          </m:sub>
                        </m:sSub>
                        <m:r>
                          <a:rPr lang="en-US" sz="2000" b="0" i="1" smtClean="0">
                            <a:latin typeface="Cambria Math" panose="02040503050406030204" pitchFamily="18" charset="0"/>
                            <a:sym typeface="Wingdings" panose="05000000000000000000" pitchFamily="2" charset="2"/>
                          </a:rPr>
                          <m:t>)</m:t>
                        </m:r>
                      </m:num>
                      <m:den>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b="0" i="1" smtClean="0">
                                <a:latin typeface="Cambria Math" panose="02040503050406030204" pitchFamily="18" charset="0"/>
                                <a:sym typeface="Wingdings" panose="05000000000000000000" pitchFamily="2" charset="2"/>
                              </a:rPr>
                              <m:t>𝑏</m:t>
                            </m:r>
                          </m:sub>
                        </m:sSub>
                      </m:den>
                    </m:f>
                    <m:r>
                      <a:rPr lang="en-US" sz="2000" b="0" i="1" smtClean="0">
                        <a:latin typeface="Cambria Math" panose="02040503050406030204" pitchFamily="18" charset="0"/>
                        <a:sym typeface="Wingdings" panose="05000000000000000000" pitchFamily="2" charset="2"/>
                      </a:rPr>
                      <m:t>=</m:t>
                    </m:r>
                    <m:f>
                      <m:fPr>
                        <m:ctrlPr>
                          <a:rPr lang="en-US" sz="2000" b="0" i="1" smtClean="0">
                            <a:latin typeface="Cambria Math" panose="02040503050406030204" pitchFamily="18" charset="0"/>
                            <a:sym typeface="Wingdings" panose="05000000000000000000" pitchFamily="2" charset="2"/>
                          </a:rPr>
                        </m:ctrlPr>
                      </m:fPr>
                      <m:num>
                        <m:r>
                          <a:rPr lang="en-US" sz="2000" b="0" i="1" smtClean="0">
                            <a:latin typeface="Cambria Math" panose="02040503050406030204" pitchFamily="18" charset="0"/>
                            <a:sym typeface="Wingdings" panose="05000000000000000000" pitchFamily="2" charset="2"/>
                          </a:rPr>
                          <m:t>1</m:t>
                        </m:r>
                      </m:num>
                      <m:den>
                        <m:sSub>
                          <m:sSubPr>
                            <m:ctrlPr>
                              <a:rPr lang="en-US" sz="20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en-US" sz="2000" i="1">
                                <a:latin typeface="Cambria Math" panose="02040503050406030204" pitchFamily="18" charset="0"/>
                                <a:ea typeface="Cambria Math" panose="02040503050406030204" pitchFamily="18" charset="0"/>
                                <a:sym typeface="Wingdings" panose="05000000000000000000" pitchFamily="2" charset="2"/>
                              </a:rPr>
                              <m:t>𝜇</m:t>
                            </m:r>
                          </m:e>
                          <m:sub>
                            <m:r>
                              <a:rPr lang="en-US" sz="2000" b="0" i="1" smtClean="0">
                                <a:latin typeface="Cambria Math" panose="02040503050406030204" pitchFamily="18" charset="0"/>
                                <a:ea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b="0" i="1" smtClean="0">
                                <a:latin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𝑛</m:t>
                            </m:r>
                          </m:e>
                          <m:sub>
                            <m:r>
                              <a:rPr lang="en-US" sz="2000" b="0" i="1" smtClean="0">
                                <a:latin typeface="Cambria Math" panose="02040503050406030204" pitchFamily="18" charset="0"/>
                                <a:sym typeface="Wingdings" panose="05000000000000000000" pitchFamily="2" charset="2"/>
                              </a:rPr>
                              <m:t>𝑠</m:t>
                            </m:r>
                          </m:sub>
                        </m:sSub>
                        <m:r>
                          <a:rPr lang="en-US" sz="2000" b="0" i="1" smtClean="0">
                            <a:latin typeface="Cambria Math" panose="02040503050406030204" pitchFamily="18" charset="0"/>
                            <a:sym typeface="Wingdings" panose="05000000000000000000" pitchFamily="2" charset="2"/>
                          </a:rPr>
                          <m:t>)</m:t>
                        </m:r>
                      </m:den>
                    </m:f>
                  </m:oMath>
                </a14:m>
                <a:endParaRPr lang="en-GB" sz="2000" dirty="0">
                  <a:sym typeface="Wingdings" panose="05000000000000000000" pitchFamily="2" charset="2"/>
                </a:endParaRPr>
              </a:p>
              <a:p>
                <a:r>
                  <a:rPr lang="en-US" sz="2000" dirty="0">
                    <a:sym typeface="Wingdings" panose="05000000000000000000" pitchFamily="2" charset="2"/>
                  </a:rPr>
                  <a:t>Intuitively, if the elasticities were constant and identical, then the group exerting stronger network effects</a:t>
                </a:r>
                <a:r>
                  <a:rPr lang="en-GB" sz="2000" dirty="0">
                    <a:sym typeface="Wingdings" panose="05000000000000000000" pitchFamily="2" charset="2"/>
                  </a:rPr>
                  <a:t> would have lower membership fees</a:t>
                </a:r>
              </a:p>
              <a:p>
                <a:r>
                  <a:rPr lang="en-GB" sz="2000" dirty="0">
                    <a:sym typeface="Wingdings" panose="05000000000000000000" pitchFamily="2" charset="2"/>
                  </a:rPr>
                  <a:t>If the network effects associated with one group sufficiently exceed the costs, the membership fee may even be negative</a:t>
                </a:r>
              </a:p>
              <a:p>
                <a:pPr lvl="1"/>
                <a:r>
                  <a:rPr lang="en-GB" sz="2000" b="1" dirty="0">
                    <a:sym typeface="Wingdings" panose="05000000000000000000" pitchFamily="2" charset="2"/>
                  </a:rPr>
                  <a:t>Example</a:t>
                </a:r>
                <a:r>
                  <a:rPr lang="en-GB" sz="2000" dirty="0">
                    <a:sym typeface="Wingdings" panose="05000000000000000000" pitchFamily="2" charset="2"/>
                  </a:rPr>
                  <a:t>: Entrance fees to clubs are often lower for women than for men. Why?</a:t>
                </a:r>
              </a:p>
              <a:p>
                <a:r>
                  <a:rPr lang="en-GB" sz="2000" dirty="0">
                    <a:sym typeface="Wingdings" panose="05000000000000000000" pitchFamily="2" charset="2"/>
                  </a:rPr>
                  <a:t>Socially optimal membership fees would be </a:t>
                </a:r>
                <a14:m>
                  <m:oMath xmlns:m="http://schemas.openxmlformats.org/officeDocument/2006/math">
                    <m:sSub>
                      <m:sSubPr>
                        <m:ctrlPr>
                          <a:rPr lang="en-US" sz="2000" i="1" smtClean="0">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i="1">
                            <a:latin typeface="Cambria Math" panose="02040503050406030204" pitchFamily="18" charset="0"/>
                            <a:sym typeface="Wingdings" panose="05000000000000000000" pitchFamily="2" charset="2"/>
                          </a:rPr>
                          <m:t>𝑠</m:t>
                        </m:r>
                      </m:sub>
                    </m:sSub>
                    <m:r>
                      <a:rPr lang="en-US" sz="2000" b="0" i="1" smtClean="0">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𝐶</m:t>
                        </m:r>
                      </m:e>
                      <m:sub>
                        <m:r>
                          <a:rPr lang="en-US" sz="2000" i="1">
                            <a:latin typeface="Cambria Math" panose="02040503050406030204" pitchFamily="18" charset="0"/>
                            <a:sym typeface="Wingdings" panose="05000000000000000000" pitchFamily="2" charset="2"/>
                          </a:rPr>
                          <m:t>𝑠</m:t>
                        </m:r>
                      </m:sub>
                    </m:sSub>
                    <m:r>
                      <a:rPr lang="en-US" sz="2000" i="1">
                        <a:latin typeface="Cambria Math" panose="02040503050406030204" pitchFamily="18" charset="0"/>
                        <a:sym typeface="Wingdings" panose="05000000000000000000" pitchFamily="2" charset="2"/>
                      </a:rPr>
                      <m:t>−</m:t>
                    </m:r>
                    <m:r>
                      <a:rPr lang="en-US" sz="2000" i="1">
                        <a:latin typeface="Cambria Math" panose="02040503050406030204" pitchFamily="18" charset="0"/>
                        <a:sym typeface="Wingdings" panose="05000000000000000000" pitchFamily="2" charset="2"/>
                      </a:rPr>
                      <m:t>𝑢</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𝑛</m:t>
                        </m:r>
                      </m:e>
                      <m:sub>
                        <m:r>
                          <a:rPr lang="en-US" sz="2000" i="1">
                            <a:latin typeface="Cambria Math" panose="02040503050406030204" pitchFamily="18" charset="0"/>
                            <a:sym typeface="Wingdings" panose="05000000000000000000" pitchFamily="2" charset="2"/>
                          </a:rPr>
                          <m:t>𝑏</m:t>
                        </m:r>
                      </m:sub>
                    </m:sSub>
                  </m:oMath>
                </a14:m>
                <a:r>
                  <a:rPr lang="en-GB" sz="2000" dirty="0">
                    <a:sym typeface="Wingdings" panose="05000000000000000000" pitchFamily="2" charset="2"/>
                  </a:rPr>
                  <a:t> and </a:t>
                </a:r>
                <a14:m>
                  <m:oMath xmlns:m="http://schemas.openxmlformats.org/officeDocument/2006/math">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i="1">
                            <a:latin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𝐶</m:t>
                        </m:r>
                      </m:e>
                      <m:sub>
                        <m:r>
                          <a:rPr lang="en-US" sz="2000" i="1">
                            <a:latin typeface="Cambria Math" panose="02040503050406030204" pitchFamily="18" charset="0"/>
                            <a:sym typeface="Wingdings" panose="05000000000000000000" pitchFamily="2" charset="2"/>
                          </a:rPr>
                          <m:t>𝑏</m:t>
                        </m:r>
                      </m:sub>
                    </m:sSub>
                    <m:r>
                      <a:rPr lang="en-US" sz="2000" i="1">
                        <a:latin typeface="Cambria Math" panose="02040503050406030204" pitchFamily="18" charset="0"/>
                        <a:sym typeface="Wingdings" panose="05000000000000000000" pitchFamily="2" charset="2"/>
                      </a:rPr>
                      <m:t>−</m:t>
                    </m:r>
                    <m:r>
                      <a:rPr lang="en-US" sz="2000" i="1">
                        <a:latin typeface="Cambria Math" panose="02040503050406030204" pitchFamily="18" charset="0"/>
                        <a:ea typeface="Cambria Math" panose="02040503050406030204" pitchFamily="18" charset="0"/>
                        <a:sym typeface="Wingdings" panose="05000000000000000000" pitchFamily="2" charset="2"/>
                      </a:rPr>
                      <m:t>𝜋</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𝑛</m:t>
                        </m:r>
                      </m:e>
                      <m:sub>
                        <m:r>
                          <a:rPr lang="en-US" sz="2000" i="1">
                            <a:latin typeface="Cambria Math" panose="02040503050406030204" pitchFamily="18" charset="0"/>
                            <a:sym typeface="Wingdings" panose="05000000000000000000" pitchFamily="2" charset="2"/>
                          </a:rPr>
                          <m:t>𝑠</m:t>
                        </m:r>
                      </m:sub>
                    </m:sSub>
                  </m:oMath>
                </a14:m>
                <a:r>
                  <a:rPr lang="en-GB" sz="2000" dirty="0">
                    <a:sym typeface="Wingdings" panose="05000000000000000000" pitchFamily="2" charset="2"/>
                  </a:rPr>
                  <a:t>, i.e. lower than with the monopoly platform</a:t>
                </a:r>
              </a:p>
              <a:p>
                <a:endParaRPr lang="en-GB" sz="2000" dirty="0">
                  <a:sym typeface="Wingdings" panose="05000000000000000000" pitchFamily="2" charset="2"/>
                </a:endParaRPr>
              </a:p>
              <a:p>
                <a:endParaRPr lang="en-GB" sz="2000" dirty="0">
                  <a:sym typeface="Wingdings" panose="05000000000000000000" pitchFamily="2" charset="2"/>
                </a:endParaRPr>
              </a:p>
            </p:txBody>
          </p:sp>
        </mc:Choice>
        <mc:Fallback>
          <p:sp>
            <p:nvSpPr>
              <p:cNvPr id="12" name="Content Placeholder 2">
                <a:extLst>
                  <a:ext uri="{FF2B5EF4-FFF2-40B4-BE49-F238E27FC236}">
                    <a16:creationId xmlns:a16="http://schemas.microsoft.com/office/drawing/2014/main" id="{8F91CF93-F71C-47A6-87D8-E12B190A4CA5}"/>
                  </a:ext>
                </a:extLst>
              </p:cNvPr>
              <p:cNvSpPr>
                <a:spLocks noGrp="1" noRot="1" noChangeAspect="1" noMove="1" noResize="1" noEditPoints="1" noAdjustHandles="1" noChangeArrowheads="1" noChangeShapeType="1" noTextEdit="1"/>
              </p:cNvSpPr>
              <p:nvPr>
                <p:ph idx="1"/>
              </p:nvPr>
            </p:nvSpPr>
            <p:spPr>
              <a:xfrm>
                <a:off x="835647" y="1474377"/>
                <a:ext cx="11117540" cy="5234808"/>
              </a:xfrm>
              <a:blipFill>
                <a:blip r:embed="rId3"/>
                <a:stretch>
                  <a:fillRect l="-493" r="-493"/>
                </a:stretch>
              </a:blipFill>
            </p:spPr>
            <p:txBody>
              <a:bodyPr/>
              <a:lstStyle/>
              <a:p>
                <a:r>
                  <a:rPr lang="en-US">
                    <a:noFill/>
                  </a:rPr>
                  <a:t> </a:t>
                </a:r>
              </a:p>
            </p:txBody>
          </p:sp>
        </mc:Fallback>
      </mc:AlternateContent>
    </p:spTree>
    <p:extLst>
      <p:ext uri="{BB962C8B-B14F-4D97-AF65-F5344CB8AC3E}">
        <p14:creationId xmlns:p14="http://schemas.microsoft.com/office/powerpoint/2010/main" val="649838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Competition</a:t>
            </a:r>
            <a:r>
              <a:rPr lang="cs-CZ" dirty="0"/>
              <a:t> </a:t>
            </a:r>
            <a:r>
              <a:rPr lang="cs-CZ" dirty="0" err="1"/>
              <a:t>between</a:t>
            </a:r>
            <a:r>
              <a:rPr lang="cs-CZ" dirty="0"/>
              <a:t> </a:t>
            </a:r>
            <a:r>
              <a:rPr lang="cs-CZ" dirty="0" err="1"/>
              <a:t>platforms</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35647" y="1474377"/>
            <a:ext cx="11117540" cy="5234808"/>
          </a:xfrm>
        </p:spPr>
        <p:txBody>
          <a:bodyPr>
            <a:normAutofit/>
          </a:bodyPr>
          <a:lstStyle/>
          <a:p>
            <a:r>
              <a:rPr lang="cs-CZ" sz="2000" dirty="0">
                <a:sym typeface="Wingdings" panose="05000000000000000000" pitchFamily="2" charset="2"/>
              </a:rPr>
              <a:t>So far </a:t>
            </a:r>
            <a:r>
              <a:rPr lang="cs-CZ" sz="2000" dirty="0" err="1">
                <a:sym typeface="Wingdings" panose="05000000000000000000" pitchFamily="2" charset="2"/>
              </a:rPr>
              <a:t>we</a:t>
            </a:r>
            <a:r>
              <a:rPr lang="cs-CZ" sz="2000" dirty="0">
                <a:sym typeface="Wingdings" panose="05000000000000000000" pitchFamily="2" charset="2"/>
              </a:rPr>
              <a:t> had a monopoly </a:t>
            </a:r>
            <a:r>
              <a:rPr lang="cs-CZ" sz="2000" dirty="0" err="1">
                <a:sym typeface="Wingdings" panose="05000000000000000000" pitchFamily="2" charset="2"/>
              </a:rPr>
              <a:t>platform</a:t>
            </a:r>
            <a:r>
              <a:rPr lang="cs-CZ" sz="2000" dirty="0">
                <a:sym typeface="Wingdings" panose="05000000000000000000" pitchFamily="2" charset="2"/>
              </a:rPr>
              <a:t>. </a:t>
            </a:r>
            <a:r>
              <a:rPr lang="cs-CZ" sz="2000" dirty="0" err="1">
                <a:sym typeface="Wingdings" panose="05000000000000000000" pitchFamily="2" charset="2"/>
              </a:rPr>
              <a:t>What</a:t>
            </a:r>
            <a:r>
              <a:rPr lang="cs-CZ" sz="2000" dirty="0">
                <a:sym typeface="Wingdings" panose="05000000000000000000" pitchFamily="2" charset="2"/>
              </a:rPr>
              <a:t> </a:t>
            </a:r>
            <a:r>
              <a:rPr lang="cs-CZ" sz="2000" dirty="0" err="1">
                <a:sym typeface="Wingdings" panose="05000000000000000000" pitchFamily="2" charset="2"/>
              </a:rPr>
              <a:t>if</a:t>
            </a:r>
            <a:r>
              <a:rPr lang="cs-CZ" sz="2000" dirty="0">
                <a:sym typeface="Wingdings" panose="05000000000000000000" pitchFamily="2" charset="2"/>
              </a:rPr>
              <a:t> </a:t>
            </a:r>
            <a:r>
              <a:rPr lang="cs-CZ" sz="2000" dirty="0" err="1">
                <a:sym typeface="Wingdings" panose="05000000000000000000" pitchFamily="2" charset="2"/>
              </a:rPr>
              <a:t>multiple</a:t>
            </a:r>
            <a:r>
              <a:rPr lang="cs-CZ" sz="2000" dirty="0">
                <a:sym typeface="Wingdings" panose="05000000000000000000" pitchFamily="2" charset="2"/>
              </a:rPr>
              <a:t> </a:t>
            </a:r>
            <a:r>
              <a:rPr lang="cs-CZ" sz="2000" dirty="0" err="1">
                <a:sym typeface="Wingdings" panose="05000000000000000000" pitchFamily="2" charset="2"/>
              </a:rPr>
              <a:t>platforms</a:t>
            </a:r>
            <a:r>
              <a:rPr lang="cs-CZ" sz="2000" dirty="0">
                <a:sym typeface="Wingdings" panose="05000000000000000000" pitchFamily="2" charset="2"/>
              </a:rPr>
              <a:t> </a:t>
            </a:r>
            <a:r>
              <a:rPr lang="cs-CZ" sz="2000" dirty="0" err="1">
                <a:sym typeface="Wingdings" panose="05000000000000000000" pitchFamily="2" charset="2"/>
              </a:rPr>
              <a:t>compete</a:t>
            </a:r>
            <a:r>
              <a:rPr lang="cs-CZ" sz="2000" dirty="0">
                <a:sym typeface="Wingdings" panose="05000000000000000000" pitchFamily="2" charset="2"/>
              </a:rPr>
              <a:t>?</a:t>
            </a:r>
          </a:p>
          <a:p>
            <a:r>
              <a:rPr lang="cs-CZ" sz="2000" dirty="0" err="1">
                <a:sym typeface="Wingdings" panose="05000000000000000000" pitchFamily="2" charset="2"/>
              </a:rPr>
              <a:t>Assume</a:t>
            </a:r>
            <a:r>
              <a:rPr lang="cs-CZ" sz="2000" dirty="0">
                <a:sym typeface="Wingdings" panose="05000000000000000000" pitchFamily="2" charset="2"/>
              </a:rPr>
              <a:t> </a:t>
            </a:r>
            <a:r>
              <a:rPr lang="cs-CZ" sz="2000" dirty="0" err="1">
                <a:sym typeface="Wingdings" panose="05000000000000000000" pitchFamily="2" charset="2"/>
              </a:rPr>
              <a:t>there</a:t>
            </a:r>
            <a:r>
              <a:rPr lang="cs-CZ" sz="2000" dirty="0">
                <a:sym typeface="Wingdings" panose="05000000000000000000" pitchFamily="2" charset="2"/>
              </a:rPr>
              <a:t> are </a:t>
            </a:r>
            <a:r>
              <a:rPr lang="cs-CZ" sz="2000" dirty="0" err="1">
                <a:sym typeface="Wingdings" panose="05000000000000000000" pitchFamily="2" charset="2"/>
              </a:rPr>
              <a:t>two</a:t>
            </a:r>
            <a:r>
              <a:rPr lang="cs-CZ" sz="2000" dirty="0">
                <a:sym typeface="Wingdings" panose="05000000000000000000" pitchFamily="2" charset="2"/>
              </a:rPr>
              <a:t> </a:t>
            </a:r>
            <a:r>
              <a:rPr lang="cs-CZ" sz="2000" dirty="0" err="1">
                <a:sym typeface="Wingdings" panose="05000000000000000000" pitchFamily="2" charset="2"/>
              </a:rPr>
              <a:t>horizontally-differentiated</a:t>
            </a:r>
            <a:r>
              <a:rPr lang="cs-CZ" sz="2000" dirty="0">
                <a:sym typeface="Wingdings" panose="05000000000000000000" pitchFamily="2" charset="2"/>
              </a:rPr>
              <a:t> </a:t>
            </a:r>
            <a:r>
              <a:rPr lang="cs-CZ" sz="2000" dirty="0" err="1">
                <a:sym typeface="Wingdings" panose="05000000000000000000" pitchFamily="2" charset="2"/>
              </a:rPr>
              <a:t>platforms</a:t>
            </a:r>
            <a:r>
              <a:rPr lang="cs-CZ" sz="2000" dirty="0">
                <a:sym typeface="Wingdings" panose="05000000000000000000" pitchFamily="2" charset="2"/>
              </a:rPr>
              <a:t>.</a:t>
            </a:r>
          </a:p>
          <a:p>
            <a:r>
              <a:rPr lang="cs-CZ" sz="2000" dirty="0" err="1">
                <a:sym typeface="Wingdings" panose="05000000000000000000" pitchFamily="2" charset="2"/>
              </a:rPr>
              <a:t>We</a:t>
            </a:r>
            <a:r>
              <a:rPr lang="cs-CZ" sz="2000" dirty="0">
                <a:sym typeface="Wingdings" panose="05000000000000000000" pitchFamily="2" charset="2"/>
              </a:rPr>
              <a:t> </a:t>
            </a:r>
            <a:r>
              <a:rPr lang="cs-CZ" sz="2000" dirty="0" err="1">
                <a:sym typeface="Wingdings" panose="05000000000000000000" pitchFamily="2" charset="2"/>
              </a:rPr>
              <a:t>know</a:t>
            </a:r>
            <a:r>
              <a:rPr lang="cs-CZ" sz="2000" dirty="0">
                <a:sym typeface="Wingdings" panose="05000000000000000000" pitchFamily="2" charset="2"/>
              </a:rPr>
              <a:t> </a:t>
            </a:r>
            <a:r>
              <a:rPr lang="cs-CZ" sz="2000" dirty="0" err="1">
                <a:sym typeface="Wingdings" panose="05000000000000000000" pitchFamily="2" charset="2"/>
              </a:rPr>
              <a:t>that</a:t>
            </a:r>
            <a:r>
              <a:rPr lang="cs-CZ" sz="2000" dirty="0">
                <a:sym typeface="Wingdings" panose="05000000000000000000" pitchFamily="2" charset="2"/>
              </a:rPr>
              <a:t> network </a:t>
            </a:r>
            <a:r>
              <a:rPr lang="cs-CZ" sz="2000" dirty="0" err="1">
                <a:sym typeface="Wingdings" panose="05000000000000000000" pitchFamily="2" charset="2"/>
              </a:rPr>
              <a:t>effects</a:t>
            </a:r>
            <a:r>
              <a:rPr lang="cs-CZ" sz="2000" dirty="0">
                <a:sym typeface="Wingdings" panose="05000000000000000000" pitchFamily="2" charset="2"/>
              </a:rPr>
              <a:t> </a:t>
            </a:r>
            <a:r>
              <a:rPr lang="cs-CZ" sz="2000" dirty="0" err="1">
                <a:sym typeface="Wingdings" panose="05000000000000000000" pitchFamily="2" charset="2"/>
              </a:rPr>
              <a:t>can</a:t>
            </a:r>
            <a:r>
              <a:rPr lang="cs-CZ" sz="2000" dirty="0">
                <a:sym typeface="Wingdings" panose="05000000000000000000" pitchFamily="2" charset="2"/>
              </a:rPr>
              <a:t> lead to </a:t>
            </a:r>
            <a:r>
              <a:rPr lang="cs-CZ" sz="2000" dirty="0" err="1">
                <a:sym typeface="Wingdings" panose="05000000000000000000" pitchFamily="2" charset="2"/>
              </a:rPr>
              <a:t>winner</a:t>
            </a:r>
            <a:r>
              <a:rPr lang="cs-CZ" sz="2000" dirty="0">
                <a:sym typeface="Wingdings" panose="05000000000000000000" pitchFamily="2" charset="2"/>
              </a:rPr>
              <a:t>-tak</a:t>
            </a:r>
            <a:r>
              <a:rPr lang="fr-CA" sz="2000" dirty="0">
                <a:sym typeface="Wingdings" panose="05000000000000000000" pitchFamily="2" charset="2"/>
              </a:rPr>
              <a:t>e all </a:t>
            </a:r>
            <a:r>
              <a:rPr lang="fr-CA" sz="2000" dirty="0" err="1">
                <a:sym typeface="Wingdings" panose="05000000000000000000" pitchFamily="2" charset="2"/>
              </a:rPr>
              <a:t>equilibria</a:t>
            </a:r>
            <a:endParaRPr lang="fr-CA" sz="2000" dirty="0">
              <a:sym typeface="Wingdings" panose="05000000000000000000" pitchFamily="2" charset="2"/>
            </a:endParaRPr>
          </a:p>
          <a:p>
            <a:r>
              <a:rPr lang="fr-CA" sz="2000" dirty="0">
                <a:sym typeface="Wingdings" panose="05000000000000000000" pitchFamily="2" charset="2"/>
              </a:rPr>
              <a:t>Under </a:t>
            </a:r>
            <a:r>
              <a:rPr lang="fr-CA" sz="2000" dirty="0" err="1">
                <a:sym typeface="Wingdings" panose="05000000000000000000" pitchFamily="2" charset="2"/>
              </a:rPr>
              <a:t>what</a:t>
            </a:r>
            <a:r>
              <a:rPr lang="fr-CA" sz="2000" dirty="0">
                <a:sym typeface="Wingdings" panose="05000000000000000000" pitchFamily="2" charset="2"/>
              </a:rPr>
              <a:t> conditions </a:t>
            </a:r>
            <a:r>
              <a:rPr lang="fr-CA" sz="2000" dirty="0" err="1">
                <a:sym typeface="Wingdings" panose="05000000000000000000" pitchFamily="2" charset="2"/>
              </a:rPr>
              <a:t>will</a:t>
            </a:r>
            <a:r>
              <a:rPr lang="fr-CA" sz="2000" dirty="0">
                <a:sym typeface="Wingdings" panose="05000000000000000000" pitchFamily="2" charset="2"/>
              </a:rPr>
              <a:t> </a:t>
            </a:r>
            <a:r>
              <a:rPr lang="fr-CA" sz="2000" dirty="0" err="1">
                <a:sym typeface="Wingdings" panose="05000000000000000000" pitchFamily="2" charset="2"/>
              </a:rPr>
              <a:t>there</a:t>
            </a:r>
            <a:r>
              <a:rPr lang="fr-CA" sz="2000" dirty="0">
                <a:sym typeface="Wingdings" panose="05000000000000000000" pitchFamily="2" charset="2"/>
              </a:rPr>
              <a:t> </a:t>
            </a:r>
            <a:r>
              <a:rPr lang="fr-CA" sz="2000" dirty="0" err="1">
                <a:sym typeface="Wingdings" panose="05000000000000000000" pitchFamily="2" charset="2"/>
              </a:rPr>
              <a:t>be</a:t>
            </a:r>
            <a:r>
              <a:rPr lang="fr-CA" sz="2000" dirty="0">
                <a:sym typeface="Wingdings" panose="05000000000000000000" pitchFamily="2" charset="2"/>
              </a:rPr>
              <a:t> more </a:t>
            </a:r>
            <a:r>
              <a:rPr lang="fr-CA" sz="2000" dirty="0" err="1">
                <a:sym typeface="Wingdings" panose="05000000000000000000" pitchFamily="2" charset="2"/>
              </a:rPr>
              <a:t>than</a:t>
            </a:r>
            <a:r>
              <a:rPr lang="fr-CA" sz="2000" dirty="0">
                <a:sym typeface="Wingdings" panose="05000000000000000000" pitchFamily="2" charset="2"/>
              </a:rPr>
              <a:t> one platform in the </a:t>
            </a:r>
            <a:r>
              <a:rPr lang="fr-CA" sz="2000" dirty="0" err="1">
                <a:sym typeface="Wingdings" panose="05000000000000000000" pitchFamily="2" charset="2"/>
              </a:rPr>
              <a:t>equilibrium</a:t>
            </a:r>
            <a:r>
              <a:rPr lang="en-GB" sz="2000" dirty="0">
                <a:sym typeface="Wingdings" panose="05000000000000000000" pitchFamily="2" charset="2"/>
              </a:rPr>
              <a:t>?</a:t>
            </a:r>
          </a:p>
        </p:txBody>
      </p:sp>
    </p:spTree>
    <p:extLst>
      <p:ext uri="{BB962C8B-B14F-4D97-AF65-F5344CB8AC3E}">
        <p14:creationId xmlns:p14="http://schemas.microsoft.com/office/powerpoint/2010/main" val="4180245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err="1"/>
              <a:t>Singlehoming</a:t>
            </a:r>
            <a:r>
              <a:rPr lang="en-GB" dirty="0"/>
              <a:t> vs. multihoming</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35647" y="1178351"/>
            <a:ext cx="11117540" cy="5530834"/>
          </a:xfrm>
        </p:spPr>
        <p:txBody>
          <a:bodyPr>
            <a:normAutofit/>
          </a:bodyPr>
          <a:lstStyle/>
          <a:p>
            <a:r>
              <a:rPr lang="en-GB" sz="2000" b="1" dirty="0" err="1">
                <a:sym typeface="Wingdings" panose="05000000000000000000" pitchFamily="2" charset="2"/>
              </a:rPr>
              <a:t>Singlehoming</a:t>
            </a:r>
            <a:r>
              <a:rPr lang="cs-CZ" sz="2000" b="1" dirty="0">
                <a:sym typeface="Wingdings" panose="05000000000000000000" pitchFamily="2" charset="2"/>
              </a:rPr>
              <a:t> </a:t>
            </a:r>
          </a:p>
          <a:p>
            <a:pPr lvl="1"/>
            <a:r>
              <a:rPr lang="cs-CZ" sz="2000" dirty="0" err="1">
                <a:sym typeface="Wingdings" panose="05000000000000000000" pitchFamily="2" charset="2"/>
              </a:rPr>
              <a:t>Each</a:t>
            </a:r>
            <a:r>
              <a:rPr lang="cs-CZ" sz="2000" dirty="0">
                <a:sym typeface="Wingdings" panose="05000000000000000000" pitchFamily="2" charset="2"/>
              </a:rPr>
              <a:t> </a:t>
            </a:r>
            <a:r>
              <a:rPr lang="cs-CZ" sz="2000" dirty="0" err="1">
                <a:sym typeface="Wingdings" panose="05000000000000000000" pitchFamily="2" charset="2"/>
              </a:rPr>
              <a:t>buyer</a:t>
            </a:r>
            <a:r>
              <a:rPr lang="cs-CZ" sz="2000" dirty="0">
                <a:sym typeface="Wingdings" panose="05000000000000000000" pitchFamily="2" charset="2"/>
              </a:rPr>
              <a:t> and </a:t>
            </a:r>
            <a:r>
              <a:rPr lang="cs-CZ" sz="2000" dirty="0" err="1">
                <a:sym typeface="Wingdings" panose="05000000000000000000" pitchFamily="2" charset="2"/>
              </a:rPr>
              <a:t>seller</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a:t>
            </a:r>
            <a:r>
              <a:rPr lang="cs-CZ" sz="2000" dirty="0" err="1">
                <a:sym typeface="Wingdings" panose="05000000000000000000" pitchFamily="2" charset="2"/>
              </a:rPr>
              <a:t>only</a:t>
            </a:r>
            <a:r>
              <a:rPr lang="cs-CZ" sz="2000" dirty="0">
                <a:sym typeface="Wingdings" panose="05000000000000000000" pitchFamily="2" charset="2"/>
              </a:rPr>
              <a:t> </a:t>
            </a:r>
            <a:r>
              <a:rPr lang="cs-CZ" sz="2000" dirty="0" err="1">
                <a:sym typeface="Wingdings" panose="05000000000000000000" pitchFamily="2" charset="2"/>
              </a:rPr>
              <a:t>with</a:t>
            </a:r>
            <a:r>
              <a:rPr lang="cs-CZ" sz="2000" dirty="0">
                <a:sym typeface="Wingdings" panose="05000000000000000000" pitchFamily="2" charset="2"/>
              </a:rPr>
              <a:t> a single </a:t>
            </a:r>
            <a:r>
              <a:rPr lang="cs-CZ" sz="2000" dirty="0" err="1">
                <a:sym typeface="Wingdings" panose="05000000000000000000" pitchFamily="2" charset="2"/>
              </a:rPr>
              <a:t>intermerdiary</a:t>
            </a:r>
            <a:endParaRPr lang="cs-CZ" sz="2000" dirty="0">
              <a:sym typeface="Wingdings" panose="05000000000000000000" pitchFamily="2" charset="2"/>
            </a:endParaRPr>
          </a:p>
          <a:p>
            <a:pPr lvl="1"/>
            <a:r>
              <a:rPr lang="cs-CZ" sz="2000" dirty="0" err="1">
                <a:sym typeface="Wingdings" panose="05000000000000000000" pitchFamily="2" charset="2"/>
              </a:rPr>
              <a:t>Multiple</a:t>
            </a:r>
            <a:r>
              <a:rPr lang="cs-CZ" sz="2000" dirty="0">
                <a:sym typeface="Wingdings" panose="05000000000000000000" pitchFamily="2" charset="2"/>
              </a:rPr>
              <a:t> </a:t>
            </a:r>
            <a:r>
              <a:rPr lang="cs-CZ" sz="2000" dirty="0" err="1">
                <a:sym typeface="Wingdings" panose="05000000000000000000" pitchFamily="2" charset="2"/>
              </a:rPr>
              <a:t>reasons</a:t>
            </a:r>
            <a:r>
              <a:rPr lang="cs-CZ" sz="2000" dirty="0">
                <a:sym typeface="Wingdings" panose="05000000000000000000" pitchFamily="2" charset="2"/>
              </a:rPr>
              <a:t> </a:t>
            </a:r>
            <a:r>
              <a:rPr lang="cs-CZ" sz="2000" dirty="0" err="1">
                <a:sym typeface="Wingdings" panose="05000000000000000000" pitchFamily="2" charset="2"/>
              </a:rPr>
              <a:t>for</a:t>
            </a:r>
            <a:r>
              <a:rPr lang="cs-CZ" sz="2000" dirty="0">
                <a:sym typeface="Wingdings" panose="05000000000000000000" pitchFamily="2" charset="2"/>
              </a:rPr>
              <a:t> single-</a:t>
            </a:r>
            <a:r>
              <a:rPr lang="cs-CZ" sz="2000" dirty="0" err="1">
                <a:sym typeface="Wingdings" panose="05000000000000000000" pitchFamily="2" charset="2"/>
              </a:rPr>
              <a:t>homing</a:t>
            </a:r>
            <a:endParaRPr lang="cs-CZ" sz="2000" dirty="0">
              <a:sym typeface="Wingdings" panose="05000000000000000000" pitchFamily="2" charset="2"/>
            </a:endParaRPr>
          </a:p>
          <a:p>
            <a:pPr lvl="2"/>
            <a:r>
              <a:rPr lang="cs-CZ" dirty="0" err="1">
                <a:sym typeface="Wingdings" panose="05000000000000000000" pitchFamily="2" charset="2"/>
              </a:rPr>
              <a:t>Physical</a:t>
            </a:r>
            <a:r>
              <a:rPr lang="cs-CZ" dirty="0">
                <a:sym typeface="Wingdings" panose="05000000000000000000" pitchFamily="2" charset="2"/>
              </a:rPr>
              <a:t> </a:t>
            </a:r>
            <a:r>
              <a:rPr lang="cs-CZ" dirty="0" err="1">
                <a:sym typeface="Wingdings" panose="05000000000000000000" pitchFamily="2" charset="2"/>
              </a:rPr>
              <a:t>indivisibility</a:t>
            </a:r>
            <a:r>
              <a:rPr lang="cs-CZ" dirty="0">
                <a:sym typeface="Wingdings" panose="05000000000000000000" pitchFamily="2" charset="2"/>
              </a:rPr>
              <a:t> - a </a:t>
            </a:r>
            <a:r>
              <a:rPr lang="cs-CZ" dirty="0" err="1">
                <a:sym typeface="Wingdings" panose="05000000000000000000" pitchFamily="2" charset="2"/>
              </a:rPr>
              <a:t>farmer</a:t>
            </a:r>
            <a:r>
              <a:rPr lang="cs-CZ" dirty="0">
                <a:sym typeface="Wingdings" panose="05000000000000000000" pitchFamily="2" charset="2"/>
              </a:rPr>
              <a:t> </a:t>
            </a:r>
            <a:r>
              <a:rPr lang="cs-CZ" dirty="0" err="1">
                <a:sym typeface="Wingdings" panose="05000000000000000000" pitchFamily="2" charset="2"/>
              </a:rPr>
              <a:t>only</a:t>
            </a:r>
            <a:r>
              <a:rPr lang="cs-CZ" dirty="0">
                <a:sym typeface="Wingdings" panose="05000000000000000000" pitchFamily="2" charset="2"/>
              </a:rPr>
              <a:t> </a:t>
            </a:r>
            <a:r>
              <a:rPr lang="cs-CZ" dirty="0" err="1">
                <a:sym typeface="Wingdings" panose="05000000000000000000" pitchFamily="2" charset="2"/>
              </a:rPr>
              <a:t>at</a:t>
            </a:r>
            <a:r>
              <a:rPr lang="cs-CZ" dirty="0">
                <a:sym typeface="Wingdings" panose="05000000000000000000" pitchFamily="2" charset="2"/>
              </a:rPr>
              <a:t> a single </a:t>
            </a:r>
            <a:r>
              <a:rPr lang="cs-CZ" dirty="0" err="1">
                <a:sym typeface="Wingdings" panose="05000000000000000000" pitchFamily="2" charset="2"/>
              </a:rPr>
              <a:t>farmer‘s</a:t>
            </a:r>
            <a:r>
              <a:rPr lang="cs-CZ" dirty="0">
                <a:sym typeface="Wingdings" panose="05000000000000000000" pitchFamily="2" charset="2"/>
              </a:rPr>
              <a:t> market on a </a:t>
            </a:r>
            <a:r>
              <a:rPr lang="cs-CZ" dirty="0" err="1">
                <a:sym typeface="Wingdings" panose="05000000000000000000" pitchFamily="2" charset="2"/>
              </a:rPr>
              <a:t>given</a:t>
            </a:r>
            <a:r>
              <a:rPr lang="cs-CZ" dirty="0">
                <a:sym typeface="Wingdings" panose="05000000000000000000" pitchFamily="2" charset="2"/>
              </a:rPr>
              <a:t> </a:t>
            </a:r>
            <a:r>
              <a:rPr lang="cs-CZ" dirty="0" err="1">
                <a:sym typeface="Wingdings" panose="05000000000000000000" pitchFamily="2" charset="2"/>
              </a:rPr>
              <a:t>day</a:t>
            </a:r>
            <a:endParaRPr lang="cs-CZ" dirty="0">
              <a:sym typeface="Wingdings" panose="05000000000000000000" pitchFamily="2" charset="2"/>
            </a:endParaRPr>
          </a:p>
          <a:p>
            <a:pPr lvl="2"/>
            <a:r>
              <a:rPr lang="cs-CZ" dirty="0" err="1">
                <a:sym typeface="Wingdings" panose="05000000000000000000" pitchFamily="2" charset="2"/>
              </a:rPr>
              <a:t>Exclusive</a:t>
            </a:r>
            <a:r>
              <a:rPr lang="cs-CZ" dirty="0">
                <a:sym typeface="Wingdings" panose="05000000000000000000" pitchFamily="2" charset="2"/>
              </a:rPr>
              <a:t> </a:t>
            </a:r>
            <a:r>
              <a:rPr lang="cs-CZ" dirty="0" err="1">
                <a:sym typeface="Wingdings" panose="05000000000000000000" pitchFamily="2" charset="2"/>
              </a:rPr>
              <a:t>contracts</a:t>
            </a:r>
            <a:r>
              <a:rPr lang="cs-CZ" dirty="0">
                <a:sym typeface="Wingdings" panose="05000000000000000000" pitchFamily="2" charset="2"/>
              </a:rPr>
              <a:t> (</a:t>
            </a:r>
            <a:r>
              <a:rPr lang="cs-CZ" dirty="0" err="1">
                <a:sym typeface="Wingdings" panose="05000000000000000000" pitchFamily="2" charset="2"/>
              </a:rPr>
              <a:t>e.g</a:t>
            </a:r>
            <a:r>
              <a:rPr lang="cs-CZ" dirty="0">
                <a:sym typeface="Wingdings" panose="05000000000000000000" pitchFamily="2" charset="2"/>
              </a:rPr>
              <a:t>. taxi </a:t>
            </a:r>
            <a:r>
              <a:rPr lang="cs-CZ" dirty="0" err="1">
                <a:sym typeface="Wingdings" panose="05000000000000000000" pitchFamily="2" charset="2"/>
              </a:rPr>
              <a:t>drivers</a:t>
            </a:r>
            <a:r>
              <a:rPr lang="cs-CZ" dirty="0">
                <a:sym typeface="Wingdings" panose="05000000000000000000" pitchFamily="2" charset="2"/>
              </a:rPr>
              <a:t> and call </a:t>
            </a:r>
            <a:r>
              <a:rPr lang="cs-CZ" dirty="0" err="1">
                <a:sym typeface="Wingdings" panose="05000000000000000000" pitchFamily="2" charset="2"/>
              </a:rPr>
              <a:t>centres</a:t>
            </a:r>
            <a:r>
              <a:rPr lang="cs-CZ" dirty="0">
                <a:sym typeface="Wingdings" panose="05000000000000000000" pitchFamily="2" charset="2"/>
              </a:rPr>
              <a:t> in Germany)</a:t>
            </a:r>
          </a:p>
          <a:p>
            <a:pPr lvl="2"/>
            <a:r>
              <a:rPr lang="cs-CZ" dirty="0" err="1">
                <a:sym typeface="Wingdings" panose="05000000000000000000" pitchFamily="2" charset="2"/>
              </a:rPr>
              <a:t>Exclusive</a:t>
            </a:r>
            <a:r>
              <a:rPr lang="cs-CZ" dirty="0">
                <a:sym typeface="Wingdings" panose="05000000000000000000" pitchFamily="2" charset="2"/>
              </a:rPr>
              <a:t> </a:t>
            </a:r>
            <a:r>
              <a:rPr lang="cs-CZ" dirty="0" err="1">
                <a:sym typeface="Wingdings" panose="05000000000000000000" pitchFamily="2" charset="2"/>
              </a:rPr>
              <a:t>content</a:t>
            </a:r>
            <a:r>
              <a:rPr lang="cs-CZ" dirty="0">
                <a:sym typeface="Wingdings" panose="05000000000000000000" pitchFamily="2" charset="2"/>
              </a:rPr>
              <a:t> </a:t>
            </a:r>
            <a:r>
              <a:rPr lang="cs-CZ" dirty="0" err="1">
                <a:sym typeface="Wingdings" panose="05000000000000000000" pitchFamily="2" charset="2"/>
              </a:rPr>
              <a:t>for</a:t>
            </a:r>
            <a:r>
              <a:rPr lang="cs-CZ" dirty="0">
                <a:sym typeface="Wingdings" panose="05000000000000000000" pitchFamily="2" charset="2"/>
              </a:rPr>
              <a:t> a </a:t>
            </a:r>
            <a:r>
              <a:rPr lang="cs-CZ" dirty="0" err="1">
                <a:sym typeface="Wingdings" panose="05000000000000000000" pitchFamily="2" charset="2"/>
              </a:rPr>
              <a:t>particular</a:t>
            </a:r>
            <a:r>
              <a:rPr lang="cs-CZ" dirty="0">
                <a:sym typeface="Wingdings" panose="05000000000000000000" pitchFamily="2" charset="2"/>
              </a:rPr>
              <a:t> </a:t>
            </a:r>
            <a:r>
              <a:rPr lang="cs-CZ" dirty="0" err="1">
                <a:sym typeface="Wingdings" panose="05000000000000000000" pitchFamily="2" charset="2"/>
              </a:rPr>
              <a:t>streaming</a:t>
            </a:r>
            <a:r>
              <a:rPr lang="cs-CZ" dirty="0">
                <a:sym typeface="Wingdings" panose="05000000000000000000" pitchFamily="2" charset="2"/>
              </a:rPr>
              <a:t> network</a:t>
            </a:r>
          </a:p>
          <a:p>
            <a:pPr lvl="2"/>
            <a:r>
              <a:rPr lang="cs-CZ" dirty="0" err="1">
                <a:sym typeface="Wingdings" panose="05000000000000000000" pitchFamily="2" charset="2"/>
              </a:rPr>
              <a:t>Convenience</a:t>
            </a:r>
            <a:r>
              <a:rPr lang="cs-CZ" dirty="0">
                <a:sym typeface="Wingdings" panose="05000000000000000000" pitchFamily="2" charset="2"/>
              </a:rPr>
              <a:t> - </a:t>
            </a:r>
            <a:r>
              <a:rPr lang="cs-CZ" dirty="0" err="1">
                <a:sym typeface="Wingdings" panose="05000000000000000000" pitchFamily="2" charset="2"/>
              </a:rPr>
              <a:t>consumers</a:t>
            </a:r>
            <a:r>
              <a:rPr lang="cs-CZ" dirty="0">
                <a:sym typeface="Wingdings" panose="05000000000000000000" pitchFamily="2" charset="2"/>
              </a:rPr>
              <a:t> </a:t>
            </a:r>
            <a:r>
              <a:rPr lang="cs-CZ" dirty="0" err="1">
                <a:sym typeface="Wingdings" panose="05000000000000000000" pitchFamily="2" charset="2"/>
              </a:rPr>
              <a:t>only</a:t>
            </a:r>
            <a:r>
              <a:rPr lang="cs-CZ" dirty="0">
                <a:sym typeface="Wingdings" panose="05000000000000000000" pitchFamily="2" charset="2"/>
              </a:rPr>
              <a:t> </a:t>
            </a:r>
            <a:r>
              <a:rPr lang="cs-CZ" dirty="0" err="1">
                <a:sym typeface="Wingdings" panose="05000000000000000000" pitchFamily="2" charset="2"/>
              </a:rPr>
              <a:t>using</a:t>
            </a:r>
            <a:r>
              <a:rPr lang="cs-CZ" dirty="0">
                <a:sym typeface="Wingdings" panose="05000000000000000000" pitchFamily="2" charset="2"/>
              </a:rPr>
              <a:t> a single </a:t>
            </a:r>
            <a:r>
              <a:rPr lang="cs-CZ" dirty="0" err="1">
                <a:sym typeface="Wingdings" panose="05000000000000000000" pitchFamily="2" charset="2"/>
              </a:rPr>
              <a:t>flight</a:t>
            </a:r>
            <a:r>
              <a:rPr lang="cs-CZ" dirty="0">
                <a:sym typeface="Wingdings" panose="05000000000000000000" pitchFamily="2" charset="2"/>
              </a:rPr>
              <a:t> </a:t>
            </a:r>
            <a:r>
              <a:rPr lang="cs-CZ" dirty="0" err="1">
                <a:sym typeface="Wingdings" panose="05000000000000000000" pitchFamily="2" charset="2"/>
              </a:rPr>
              <a:t>search</a:t>
            </a:r>
            <a:r>
              <a:rPr lang="cs-CZ" dirty="0">
                <a:sym typeface="Wingdings" panose="05000000000000000000" pitchFamily="2" charset="2"/>
              </a:rPr>
              <a:t> </a:t>
            </a:r>
            <a:r>
              <a:rPr lang="cs-CZ" dirty="0" err="1">
                <a:sym typeface="Wingdings" panose="05000000000000000000" pitchFamily="2" charset="2"/>
              </a:rPr>
              <a:t>engine</a:t>
            </a:r>
            <a:r>
              <a:rPr lang="cs-CZ" dirty="0">
                <a:sym typeface="Wingdings" panose="05000000000000000000" pitchFamily="2" charset="2"/>
              </a:rPr>
              <a:t> out </a:t>
            </a:r>
            <a:r>
              <a:rPr lang="cs-CZ" dirty="0" err="1">
                <a:sym typeface="Wingdings" panose="05000000000000000000" pitchFamily="2" charset="2"/>
              </a:rPr>
              <a:t>of</a:t>
            </a:r>
            <a:r>
              <a:rPr lang="cs-CZ" dirty="0">
                <a:sym typeface="Wingdings" panose="05000000000000000000" pitchFamily="2" charset="2"/>
              </a:rPr>
              <a:t> habit</a:t>
            </a:r>
          </a:p>
          <a:p>
            <a:endParaRPr lang="cs-CZ" sz="2000" b="1" dirty="0">
              <a:sym typeface="Wingdings" panose="05000000000000000000" pitchFamily="2" charset="2"/>
            </a:endParaRPr>
          </a:p>
          <a:p>
            <a:r>
              <a:rPr lang="cs-CZ" sz="2000" b="1" dirty="0" err="1">
                <a:sym typeface="Wingdings" panose="05000000000000000000" pitchFamily="2" charset="2"/>
              </a:rPr>
              <a:t>Multi</a:t>
            </a:r>
            <a:r>
              <a:rPr lang="en-GB" sz="2000" b="1" dirty="0">
                <a:sym typeface="Wingdings" panose="05000000000000000000" pitchFamily="2" charset="2"/>
              </a:rPr>
              <a:t>homing</a:t>
            </a:r>
            <a:r>
              <a:rPr lang="cs-CZ" sz="2000" b="1" dirty="0">
                <a:sym typeface="Wingdings" panose="05000000000000000000" pitchFamily="2" charset="2"/>
              </a:rPr>
              <a:t> </a:t>
            </a:r>
          </a:p>
          <a:p>
            <a:pPr lvl="1"/>
            <a:r>
              <a:rPr lang="cs-CZ" sz="2000" dirty="0" err="1">
                <a:sym typeface="Wingdings" panose="05000000000000000000" pitchFamily="2" charset="2"/>
              </a:rPr>
              <a:t>Buyers</a:t>
            </a:r>
            <a:r>
              <a:rPr lang="cs-CZ" sz="2000" dirty="0">
                <a:sym typeface="Wingdings" panose="05000000000000000000" pitchFamily="2" charset="2"/>
              </a:rPr>
              <a:t> </a:t>
            </a:r>
            <a:r>
              <a:rPr lang="cs-CZ" sz="2000" dirty="0" err="1">
                <a:sym typeface="Wingdings" panose="05000000000000000000" pitchFamily="2" charset="2"/>
              </a:rPr>
              <a:t>or</a:t>
            </a:r>
            <a:r>
              <a:rPr lang="cs-CZ" sz="2000" dirty="0">
                <a:sym typeface="Wingdings" panose="05000000000000000000" pitchFamily="2" charset="2"/>
              </a:rPr>
              <a:t> </a:t>
            </a:r>
            <a:r>
              <a:rPr lang="cs-CZ" sz="2000" dirty="0" err="1">
                <a:sym typeface="Wingdings" panose="05000000000000000000" pitchFamily="2" charset="2"/>
              </a:rPr>
              <a:t>sellers</a:t>
            </a:r>
            <a:r>
              <a:rPr lang="cs-CZ" sz="2000" dirty="0">
                <a:sym typeface="Wingdings" panose="05000000000000000000" pitchFamily="2" charset="2"/>
              </a:rPr>
              <a:t> are </a:t>
            </a:r>
            <a:r>
              <a:rPr lang="cs-CZ" sz="2000" dirty="0" err="1">
                <a:sym typeface="Wingdings" panose="05000000000000000000" pitchFamily="2" charset="2"/>
              </a:rPr>
              <a:t>with</a:t>
            </a:r>
            <a:r>
              <a:rPr lang="cs-CZ" sz="2000" dirty="0">
                <a:sym typeface="Wingdings" panose="05000000000000000000" pitchFamily="2" charset="2"/>
              </a:rPr>
              <a:t> </a:t>
            </a:r>
            <a:r>
              <a:rPr lang="cs-CZ" sz="2000" dirty="0" err="1">
                <a:sym typeface="Wingdings" panose="05000000000000000000" pitchFamily="2" charset="2"/>
              </a:rPr>
              <a:t>multiple</a:t>
            </a:r>
            <a:r>
              <a:rPr lang="cs-CZ" sz="2000" dirty="0">
                <a:sym typeface="Wingdings" panose="05000000000000000000" pitchFamily="2" charset="2"/>
              </a:rPr>
              <a:t> </a:t>
            </a:r>
            <a:r>
              <a:rPr lang="cs-CZ" sz="2000" dirty="0" err="1">
                <a:sym typeface="Wingdings" panose="05000000000000000000" pitchFamily="2" charset="2"/>
              </a:rPr>
              <a:t>intermediaries</a:t>
            </a:r>
            <a:endParaRPr lang="cs-CZ" sz="2000" dirty="0">
              <a:sym typeface="Wingdings" panose="05000000000000000000" pitchFamily="2" charset="2"/>
            </a:endParaRPr>
          </a:p>
          <a:p>
            <a:pPr lvl="1"/>
            <a:r>
              <a:rPr lang="cs-CZ" sz="2000" dirty="0" err="1">
                <a:sym typeface="Wingdings" panose="05000000000000000000" pitchFamily="2" charset="2"/>
              </a:rPr>
              <a:t>Rational</a:t>
            </a:r>
            <a:r>
              <a:rPr lang="cs-CZ" sz="2000" dirty="0">
                <a:sym typeface="Wingdings" panose="05000000000000000000" pitchFamily="2" charset="2"/>
              </a:rPr>
              <a:t> </a:t>
            </a:r>
            <a:r>
              <a:rPr lang="cs-CZ" sz="2000" dirty="0" err="1">
                <a:sym typeface="Wingdings" panose="05000000000000000000" pitchFamily="2" charset="2"/>
              </a:rPr>
              <a:t>if</a:t>
            </a:r>
            <a:r>
              <a:rPr lang="cs-CZ" sz="2000" dirty="0">
                <a:sym typeface="Wingdings" panose="05000000000000000000" pitchFamily="2" charset="2"/>
              </a:rPr>
              <a:t> </a:t>
            </a:r>
            <a:r>
              <a:rPr lang="cs-CZ" sz="2000" dirty="0" err="1">
                <a:sym typeface="Wingdings" panose="05000000000000000000" pitchFamily="2" charset="2"/>
              </a:rPr>
              <a:t>allowed</a:t>
            </a:r>
            <a:r>
              <a:rPr lang="cs-CZ" sz="2000" dirty="0">
                <a:sym typeface="Wingdings" panose="05000000000000000000" pitchFamily="2" charset="2"/>
              </a:rPr>
              <a:t> and </a:t>
            </a:r>
            <a:r>
              <a:rPr lang="cs-CZ" sz="2000" dirty="0" err="1">
                <a:sym typeface="Wingdings" panose="05000000000000000000" pitchFamily="2" charset="2"/>
              </a:rPr>
              <a:t>membership</a:t>
            </a:r>
            <a:r>
              <a:rPr lang="cs-CZ" sz="2000" dirty="0">
                <a:sym typeface="Wingdings" panose="05000000000000000000" pitchFamily="2" charset="2"/>
              </a:rPr>
              <a:t> </a:t>
            </a:r>
            <a:r>
              <a:rPr lang="cs-CZ" sz="2000" dirty="0" err="1">
                <a:sym typeface="Wingdings" panose="05000000000000000000" pitchFamily="2" charset="2"/>
              </a:rPr>
              <a:t>fees</a:t>
            </a:r>
            <a:r>
              <a:rPr lang="cs-CZ" sz="2000" dirty="0">
                <a:sym typeface="Wingdings" panose="05000000000000000000" pitchFamily="2" charset="2"/>
              </a:rPr>
              <a:t> not </a:t>
            </a:r>
            <a:r>
              <a:rPr lang="cs-CZ" sz="2000" dirty="0" err="1">
                <a:sym typeface="Wingdings" panose="05000000000000000000" pitchFamily="2" charset="2"/>
              </a:rPr>
              <a:t>too</a:t>
            </a:r>
            <a:r>
              <a:rPr lang="cs-CZ" sz="2000" dirty="0">
                <a:sym typeface="Wingdings" panose="05000000000000000000" pitchFamily="2" charset="2"/>
              </a:rPr>
              <a:t> </a:t>
            </a:r>
            <a:r>
              <a:rPr lang="cs-CZ" sz="2000" dirty="0" err="1">
                <a:sym typeface="Wingdings" panose="05000000000000000000" pitchFamily="2" charset="2"/>
              </a:rPr>
              <a:t>high</a:t>
            </a:r>
            <a:endParaRPr lang="cs-CZ" sz="2000" dirty="0">
              <a:sym typeface="Wingdings" panose="05000000000000000000" pitchFamily="2" charset="2"/>
            </a:endParaRPr>
          </a:p>
          <a:p>
            <a:pPr lvl="1"/>
            <a:r>
              <a:rPr lang="cs-CZ" sz="2000" dirty="0" err="1">
                <a:sym typeface="Wingdings" panose="05000000000000000000" pitchFamily="2" charset="2"/>
              </a:rPr>
              <a:t>Examples</a:t>
            </a:r>
            <a:endParaRPr lang="cs-CZ" sz="2000" dirty="0">
              <a:sym typeface="Wingdings" panose="05000000000000000000" pitchFamily="2" charset="2"/>
            </a:endParaRPr>
          </a:p>
          <a:p>
            <a:pPr lvl="2"/>
            <a:r>
              <a:rPr lang="cs-CZ" dirty="0">
                <a:sym typeface="Wingdings" panose="05000000000000000000" pitchFamily="2" charset="2"/>
              </a:rPr>
              <a:t>Many </a:t>
            </a:r>
            <a:r>
              <a:rPr lang="cs-CZ" dirty="0" err="1">
                <a:sym typeface="Wingdings" panose="05000000000000000000" pitchFamily="2" charset="2"/>
              </a:rPr>
              <a:t>accommodations</a:t>
            </a:r>
            <a:r>
              <a:rPr lang="cs-CZ" dirty="0">
                <a:sym typeface="Wingdings" panose="05000000000000000000" pitchFamily="2" charset="2"/>
              </a:rPr>
              <a:t> on </a:t>
            </a:r>
            <a:r>
              <a:rPr lang="cs-CZ" dirty="0" err="1">
                <a:sym typeface="Wingdings" panose="05000000000000000000" pitchFamily="2" charset="2"/>
              </a:rPr>
              <a:t>both</a:t>
            </a:r>
            <a:r>
              <a:rPr lang="cs-CZ" dirty="0">
                <a:sym typeface="Wingdings" panose="05000000000000000000" pitchFamily="2" charset="2"/>
              </a:rPr>
              <a:t> Booking.com and Airbnb</a:t>
            </a:r>
          </a:p>
          <a:p>
            <a:pPr lvl="2"/>
            <a:r>
              <a:rPr lang="cs-CZ" dirty="0" err="1">
                <a:sym typeface="Wingdings" panose="05000000000000000000" pitchFamily="2" charset="2"/>
              </a:rPr>
              <a:t>Hiring</a:t>
            </a:r>
            <a:r>
              <a:rPr lang="cs-CZ" dirty="0">
                <a:sym typeface="Wingdings" panose="05000000000000000000" pitchFamily="2" charset="2"/>
              </a:rPr>
              <a:t> </a:t>
            </a:r>
            <a:r>
              <a:rPr lang="cs-CZ" dirty="0" err="1">
                <a:sym typeface="Wingdings" panose="05000000000000000000" pitchFamily="2" charset="2"/>
              </a:rPr>
              <a:t>multiple</a:t>
            </a:r>
            <a:r>
              <a:rPr lang="cs-CZ" dirty="0">
                <a:sym typeface="Wingdings" panose="05000000000000000000" pitchFamily="2" charset="2"/>
              </a:rPr>
              <a:t> </a:t>
            </a:r>
            <a:r>
              <a:rPr lang="cs-CZ" dirty="0" err="1">
                <a:sym typeface="Wingdings" panose="05000000000000000000" pitchFamily="2" charset="2"/>
              </a:rPr>
              <a:t>real-estate</a:t>
            </a:r>
            <a:r>
              <a:rPr lang="cs-CZ" dirty="0">
                <a:sym typeface="Wingdings" panose="05000000000000000000" pitchFamily="2" charset="2"/>
              </a:rPr>
              <a:t> </a:t>
            </a:r>
            <a:r>
              <a:rPr lang="cs-CZ" dirty="0" err="1">
                <a:sym typeface="Wingdings" panose="05000000000000000000" pitchFamily="2" charset="2"/>
              </a:rPr>
              <a:t>agents</a:t>
            </a:r>
            <a:endParaRPr lang="en-GB" sz="2000" dirty="0">
              <a:sym typeface="Wingdings" panose="05000000000000000000" pitchFamily="2" charset="2"/>
            </a:endParaRPr>
          </a:p>
        </p:txBody>
      </p:sp>
      <p:pic>
        <p:nvPicPr>
          <p:cNvPr id="4098" name="Picture 2" descr="Lisbon city guide: what to see plus the best bars, restaurants and hotels |  Lisbon holidays | The Guardian">
            <a:extLst>
              <a:ext uri="{FF2B5EF4-FFF2-40B4-BE49-F238E27FC236}">
                <a16:creationId xmlns:a16="http://schemas.microsoft.com/office/drawing/2014/main" id="{6D1DC65F-5753-017F-3C5D-9E77EFB1D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140" y="3762855"/>
            <a:ext cx="4126860" cy="3095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5329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err="1"/>
              <a:t>Singlehoming</a:t>
            </a:r>
            <a:r>
              <a:rPr lang="en-GB" dirty="0"/>
              <a:t> vs. multihoming</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35647" y="1178351"/>
            <a:ext cx="11117540" cy="5530834"/>
          </a:xfrm>
        </p:spPr>
        <p:txBody>
          <a:bodyPr>
            <a:normAutofit/>
          </a:bodyPr>
          <a:lstStyle/>
          <a:p>
            <a:r>
              <a:rPr lang="cs-CZ" sz="2000" dirty="0" err="1">
                <a:sym typeface="Wingdings" panose="05000000000000000000" pitchFamily="2" charset="2"/>
              </a:rPr>
              <a:t>The</a:t>
            </a:r>
            <a:r>
              <a:rPr lang="cs-CZ" sz="2000" dirty="0">
                <a:sym typeface="Wingdings" panose="05000000000000000000" pitchFamily="2" charset="2"/>
              </a:rPr>
              <a:t> single/</a:t>
            </a:r>
            <a:r>
              <a:rPr lang="cs-CZ" sz="2000" dirty="0" err="1">
                <a:sym typeface="Wingdings" panose="05000000000000000000" pitchFamily="2" charset="2"/>
              </a:rPr>
              <a:t>multihoming</a:t>
            </a:r>
            <a:r>
              <a:rPr lang="cs-CZ" sz="2000" dirty="0">
                <a:sym typeface="Wingdings" panose="05000000000000000000" pitchFamily="2" charset="2"/>
              </a:rPr>
              <a:t> </a:t>
            </a:r>
            <a:r>
              <a:rPr lang="cs-CZ" sz="2000" dirty="0" err="1">
                <a:sym typeface="Wingdings" panose="05000000000000000000" pitchFamily="2" charset="2"/>
              </a:rPr>
              <a:t>can</a:t>
            </a:r>
            <a:r>
              <a:rPr lang="cs-CZ" sz="2000" dirty="0">
                <a:sym typeface="Wingdings" panose="05000000000000000000" pitchFamily="2" charset="2"/>
              </a:rPr>
              <a:t> </a:t>
            </a:r>
            <a:r>
              <a:rPr lang="cs-CZ" sz="2000" dirty="0" err="1">
                <a:sym typeface="Wingdings" panose="05000000000000000000" pitchFamily="2" charset="2"/>
              </a:rPr>
              <a:t>differ</a:t>
            </a:r>
            <a:r>
              <a:rPr lang="cs-CZ" sz="2000" dirty="0">
                <a:sym typeface="Wingdings" panose="05000000000000000000" pitchFamily="2" charset="2"/>
              </a:rPr>
              <a:t> </a:t>
            </a:r>
            <a:r>
              <a:rPr lang="cs-CZ" sz="2000" dirty="0" err="1">
                <a:sym typeface="Wingdings" panose="05000000000000000000" pitchFamily="2" charset="2"/>
              </a:rPr>
              <a:t>between</a:t>
            </a:r>
            <a:r>
              <a:rPr lang="cs-CZ" sz="2000" dirty="0">
                <a:sym typeface="Wingdings" panose="05000000000000000000" pitchFamily="2" charset="2"/>
              </a:rPr>
              <a:t> </a:t>
            </a:r>
            <a:r>
              <a:rPr lang="cs-CZ" sz="2000" dirty="0" err="1">
                <a:sym typeface="Wingdings" panose="05000000000000000000" pitchFamily="2" charset="2"/>
              </a:rPr>
              <a:t>the</a:t>
            </a:r>
            <a:r>
              <a:rPr lang="cs-CZ" sz="2000" dirty="0">
                <a:sym typeface="Wingdings" panose="05000000000000000000" pitchFamily="2" charset="2"/>
              </a:rPr>
              <a:t> </a:t>
            </a:r>
            <a:r>
              <a:rPr lang="cs-CZ" sz="2000" dirty="0" err="1">
                <a:sym typeface="Wingdings" panose="05000000000000000000" pitchFamily="2" charset="2"/>
              </a:rPr>
              <a:t>sides</a:t>
            </a:r>
            <a:r>
              <a:rPr lang="cs-CZ" sz="2000" dirty="0">
                <a:sym typeface="Wingdings" panose="05000000000000000000" pitchFamily="2" charset="2"/>
              </a:rPr>
              <a:t> </a:t>
            </a:r>
            <a:r>
              <a:rPr lang="cs-CZ" sz="2000" dirty="0" err="1">
                <a:sym typeface="Wingdings" panose="05000000000000000000" pitchFamily="2" charset="2"/>
              </a:rPr>
              <a:t>of</a:t>
            </a:r>
            <a:r>
              <a:rPr lang="cs-CZ" sz="2000" dirty="0">
                <a:sym typeface="Wingdings" panose="05000000000000000000" pitchFamily="2" charset="2"/>
              </a:rPr>
              <a:t> </a:t>
            </a:r>
            <a:r>
              <a:rPr lang="cs-CZ" sz="2000" dirty="0" err="1">
                <a:sym typeface="Wingdings" panose="05000000000000000000" pitchFamily="2" charset="2"/>
              </a:rPr>
              <a:t>the</a:t>
            </a:r>
            <a:r>
              <a:rPr lang="cs-CZ" sz="2000" dirty="0">
                <a:sym typeface="Wingdings" panose="05000000000000000000" pitchFamily="2" charset="2"/>
              </a:rPr>
              <a:t> </a:t>
            </a:r>
            <a:r>
              <a:rPr lang="cs-CZ" sz="2000" dirty="0" err="1">
                <a:sym typeface="Wingdings" panose="05000000000000000000" pitchFamily="2" charset="2"/>
              </a:rPr>
              <a:t>markets</a:t>
            </a:r>
            <a:endParaRPr lang="cs-CZ" sz="2000" dirty="0">
              <a:sym typeface="Wingdings" panose="05000000000000000000" pitchFamily="2" charset="2"/>
            </a:endParaRPr>
          </a:p>
          <a:p>
            <a:r>
              <a:rPr lang="cs-CZ" sz="2000" b="1" dirty="0" err="1">
                <a:sym typeface="Wingdings" panose="05000000000000000000" pitchFamily="2" charset="2"/>
              </a:rPr>
              <a:t>Multihoming</a:t>
            </a:r>
            <a:r>
              <a:rPr lang="cs-CZ" sz="2000" b="1" dirty="0">
                <a:sym typeface="Wingdings" panose="05000000000000000000" pitchFamily="2" charset="2"/>
              </a:rPr>
              <a:t> on </a:t>
            </a:r>
            <a:r>
              <a:rPr lang="cs-CZ" sz="2000" b="1" dirty="0" err="1">
                <a:sym typeface="Wingdings" panose="05000000000000000000" pitchFamily="2" charset="2"/>
              </a:rPr>
              <a:t>the</a:t>
            </a:r>
            <a:r>
              <a:rPr lang="cs-CZ" sz="2000" b="1" dirty="0">
                <a:sym typeface="Wingdings" panose="05000000000000000000" pitchFamily="2" charset="2"/>
              </a:rPr>
              <a:t> </a:t>
            </a:r>
            <a:r>
              <a:rPr lang="cs-CZ" sz="2000" b="1" dirty="0" err="1">
                <a:sym typeface="Wingdings" panose="05000000000000000000" pitchFamily="2" charset="2"/>
              </a:rPr>
              <a:t>seller</a:t>
            </a:r>
            <a:r>
              <a:rPr lang="cs-CZ" sz="2000" b="1" dirty="0">
                <a:sym typeface="Wingdings" panose="05000000000000000000" pitchFamily="2" charset="2"/>
              </a:rPr>
              <a:t> </a:t>
            </a:r>
            <a:r>
              <a:rPr lang="cs-CZ" sz="2000" b="1" dirty="0" err="1">
                <a:sym typeface="Wingdings" panose="05000000000000000000" pitchFamily="2" charset="2"/>
              </a:rPr>
              <a:t>side</a:t>
            </a:r>
            <a:r>
              <a:rPr lang="cs-CZ" sz="2000" b="1" dirty="0">
                <a:sym typeface="Wingdings" panose="05000000000000000000" pitchFamily="2" charset="2"/>
              </a:rPr>
              <a:t> </a:t>
            </a:r>
            <a:r>
              <a:rPr lang="cs-CZ" sz="2000" b="1" dirty="0" err="1">
                <a:sym typeface="Wingdings" panose="05000000000000000000" pitchFamily="2" charset="2"/>
              </a:rPr>
              <a:t>only</a:t>
            </a:r>
            <a:endParaRPr lang="cs-CZ" sz="2000" b="1" dirty="0">
              <a:sym typeface="Wingdings" panose="05000000000000000000" pitchFamily="2" charset="2"/>
            </a:endParaRPr>
          </a:p>
          <a:p>
            <a:pPr lvl="1"/>
            <a:r>
              <a:rPr lang="cs-CZ" sz="2000" dirty="0">
                <a:sym typeface="Wingdings" panose="05000000000000000000" pitchFamily="2" charset="2"/>
              </a:rPr>
              <a:t>Most </a:t>
            </a:r>
            <a:r>
              <a:rPr lang="cs-CZ" sz="2000" dirty="0" err="1">
                <a:sym typeface="Wingdings" panose="05000000000000000000" pitchFamily="2" charset="2"/>
              </a:rPr>
              <a:t>users</a:t>
            </a:r>
            <a:r>
              <a:rPr lang="cs-CZ" sz="2000" dirty="0">
                <a:sym typeface="Wingdings" panose="05000000000000000000" pitchFamily="2" charset="2"/>
              </a:rPr>
              <a:t> </a:t>
            </a:r>
            <a:r>
              <a:rPr lang="cs-CZ" sz="2000" dirty="0" err="1">
                <a:sym typeface="Wingdings" panose="05000000000000000000" pitchFamily="2" charset="2"/>
              </a:rPr>
              <a:t>have</a:t>
            </a:r>
            <a:r>
              <a:rPr lang="cs-CZ" sz="2000" dirty="0">
                <a:sym typeface="Wingdings" panose="05000000000000000000" pitchFamily="2" charset="2"/>
              </a:rPr>
              <a:t> </a:t>
            </a:r>
            <a:r>
              <a:rPr lang="cs-CZ" sz="2000" dirty="0" err="1">
                <a:sym typeface="Wingdings" panose="05000000000000000000" pitchFamily="2" charset="2"/>
              </a:rPr>
              <a:t>only</a:t>
            </a:r>
            <a:r>
              <a:rPr lang="cs-CZ" sz="2000" dirty="0">
                <a:sym typeface="Wingdings" panose="05000000000000000000" pitchFamily="2" charset="2"/>
              </a:rPr>
              <a:t> </a:t>
            </a:r>
            <a:r>
              <a:rPr lang="cs-CZ" sz="2000" dirty="0" err="1">
                <a:sym typeface="Wingdings" panose="05000000000000000000" pitchFamily="2" charset="2"/>
              </a:rPr>
              <a:t>one</a:t>
            </a:r>
            <a:r>
              <a:rPr lang="cs-CZ" sz="2000" dirty="0">
                <a:sym typeface="Wingdings" panose="05000000000000000000" pitchFamily="2" charset="2"/>
              </a:rPr>
              <a:t> </a:t>
            </a:r>
            <a:r>
              <a:rPr lang="cs-CZ" sz="2000" dirty="0" err="1">
                <a:sym typeface="Wingdings" panose="05000000000000000000" pitchFamily="2" charset="2"/>
              </a:rPr>
              <a:t>operating</a:t>
            </a:r>
            <a:r>
              <a:rPr lang="cs-CZ" sz="2000" dirty="0">
                <a:sym typeface="Wingdings" panose="05000000000000000000" pitchFamily="2" charset="2"/>
              </a:rPr>
              <a:t> </a:t>
            </a:r>
            <a:r>
              <a:rPr lang="cs-CZ" sz="2000" dirty="0" err="1">
                <a:sym typeface="Wingdings" panose="05000000000000000000" pitchFamily="2" charset="2"/>
              </a:rPr>
              <a:t>sys</a:t>
            </a:r>
            <a:r>
              <a:rPr lang="fr-CA" sz="2000" dirty="0">
                <a:sym typeface="Wingdings" panose="05000000000000000000" pitchFamily="2" charset="2"/>
              </a:rPr>
              <a:t>tem but</a:t>
            </a:r>
            <a:r>
              <a:rPr lang="en-GB" sz="2000" dirty="0">
                <a:sym typeface="Wingdings" panose="05000000000000000000" pitchFamily="2" charset="2"/>
              </a:rPr>
              <a:t> software often developed for multiple OS</a:t>
            </a:r>
          </a:p>
          <a:p>
            <a:pPr lvl="1"/>
            <a:r>
              <a:rPr lang="en-GB" sz="2000" dirty="0">
                <a:sym typeface="Wingdings" panose="05000000000000000000" pitchFamily="2" charset="2"/>
              </a:rPr>
              <a:t>If malls far from each other, there can be H&amp;M in both but a customer only goes to one</a:t>
            </a:r>
          </a:p>
          <a:p>
            <a:r>
              <a:rPr lang="cs-CZ" sz="2000" b="1" dirty="0" err="1">
                <a:sym typeface="Wingdings" panose="05000000000000000000" pitchFamily="2" charset="2"/>
              </a:rPr>
              <a:t>Multi</a:t>
            </a:r>
            <a:r>
              <a:rPr lang="en-GB" sz="2000" b="1" dirty="0">
                <a:sym typeface="Wingdings" panose="05000000000000000000" pitchFamily="2" charset="2"/>
              </a:rPr>
              <a:t>homing</a:t>
            </a:r>
            <a:r>
              <a:rPr lang="cs-CZ" sz="2000" b="1" dirty="0">
                <a:sym typeface="Wingdings" panose="05000000000000000000" pitchFamily="2" charset="2"/>
              </a:rPr>
              <a:t> </a:t>
            </a:r>
            <a:r>
              <a:rPr lang="en-GB" sz="2000" b="1" dirty="0">
                <a:sym typeface="Wingdings" panose="05000000000000000000" pitchFamily="2" charset="2"/>
              </a:rPr>
              <a:t>on the buyer side only</a:t>
            </a:r>
            <a:endParaRPr lang="cs-CZ" sz="2000" b="1" dirty="0">
              <a:sym typeface="Wingdings" panose="05000000000000000000" pitchFamily="2" charset="2"/>
            </a:endParaRPr>
          </a:p>
          <a:p>
            <a:pPr lvl="1"/>
            <a:r>
              <a:rPr lang="en-GB" sz="2000" dirty="0">
                <a:sym typeface="Wingdings" panose="05000000000000000000" pitchFamily="2" charset="2"/>
              </a:rPr>
              <a:t>Flea markets in </a:t>
            </a:r>
            <a:r>
              <a:rPr lang="en-GB" sz="2000" dirty="0" err="1">
                <a:sym typeface="Wingdings" panose="05000000000000000000" pitchFamily="2" charset="2"/>
              </a:rPr>
              <a:t>Bruxelles</a:t>
            </a:r>
            <a:r>
              <a:rPr lang="en-GB" sz="2000" dirty="0">
                <a:sym typeface="Wingdings" panose="05000000000000000000" pitchFamily="2" charset="2"/>
              </a:rPr>
              <a:t> close to each other – buyers can visit both but sellers only have a stand at one of them</a:t>
            </a:r>
          </a:p>
          <a:p>
            <a:pPr lvl="1"/>
            <a:r>
              <a:rPr lang="en-GB" sz="2000" dirty="0">
                <a:sym typeface="Wingdings" panose="05000000000000000000" pitchFamily="2" charset="2"/>
              </a:rPr>
              <a:t>Any situation where sellers sign exclusivity but buyers can cross-shop</a:t>
            </a:r>
          </a:p>
          <a:p>
            <a:r>
              <a:rPr lang="en-GB" sz="2000" b="1" dirty="0">
                <a:sym typeface="Wingdings" panose="05000000000000000000" pitchFamily="2" charset="2"/>
              </a:rPr>
              <a:t>Multihoming on both sides</a:t>
            </a:r>
            <a:endParaRPr lang="cs-CZ" sz="2000" b="1" dirty="0">
              <a:sym typeface="Wingdings" panose="05000000000000000000" pitchFamily="2" charset="2"/>
            </a:endParaRPr>
          </a:p>
          <a:p>
            <a:pPr lvl="1"/>
            <a:r>
              <a:rPr lang="en-GB" sz="2000" dirty="0">
                <a:sym typeface="Wingdings" panose="05000000000000000000" pitchFamily="2" charset="2"/>
              </a:rPr>
              <a:t>Ride-hailing – both drivers and customers often on multiple platforms</a:t>
            </a:r>
          </a:p>
          <a:p>
            <a:endParaRPr lang="en-GB" sz="2000" dirty="0">
              <a:sym typeface="Wingdings" panose="05000000000000000000" pitchFamily="2" charset="2"/>
            </a:endParaRPr>
          </a:p>
        </p:txBody>
      </p:sp>
    </p:spTree>
    <p:extLst>
      <p:ext uri="{BB962C8B-B14F-4D97-AF65-F5344CB8AC3E}">
        <p14:creationId xmlns:p14="http://schemas.microsoft.com/office/powerpoint/2010/main" val="29044948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Platform</a:t>
            </a:r>
            <a:r>
              <a:rPr lang="cs-CZ" dirty="0"/>
              <a:t> </a:t>
            </a:r>
            <a:r>
              <a:rPr lang="cs-CZ" dirty="0" err="1"/>
              <a:t>competition</a:t>
            </a:r>
            <a:r>
              <a:rPr lang="cs-CZ" dirty="0"/>
              <a:t> </a:t>
            </a:r>
            <a:r>
              <a:rPr lang="cs-CZ" dirty="0" err="1"/>
              <a:t>with</a:t>
            </a:r>
            <a:r>
              <a:rPr lang="cs-CZ" dirty="0"/>
              <a:t> </a:t>
            </a:r>
            <a:r>
              <a:rPr lang="cs-CZ" b="1" dirty="0" err="1"/>
              <a:t>singlehoming</a:t>
            </a:r>
            <a:endParaRPr lang="cs-CZ" b="1" dirty="0"/>
          </a:p>
        </p:txBody>
      </p:sp>
      <mc:AlternateContent xmlns:mc="http://schemas.openxmlformats.org/markup-compatibility/2006">
        <mc:Choice xmlns:a14="http://schemas.microsoft.com/office/drawing/2010/main" Requires="a14">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35647" y="1474377"/>
                <a:ext cx="11117540" cy="5234808"/>
              </a:xfrm>
            </p:spPr>
            <p:txBody>
              <a:bodyPr>
                <a:normAutofit/>
              </a:bodyPr>
              <a:lstStyle/>
              <a:p>
                <a:r>
                  <a:rPr lang="cs-CZ" sz="2000" dirty="0" err="1">
                    <a:ea typeface="Cambria Math" panose="02040503050406030204" pitchFamily="18" charset="0"/>
                    <a:sym typeface="Wingdings" panose="05000000000000000000" pitchFamily="2" charset="2"/>
                  </a:rPr>
                  <a:t>Assume</a:t>
                </a:r>
                <a:r>
                  <a:rPr lang="cs-CZ" sz="2000" dirty="0">
                    <a:ea typeface="Cambria Math" panose="02040503050406030204" pitchFamily="18" charset="0"/>
                    <a:sym typeface="Wingdings" panose="05000000000000000000" pitchFamily="2" charset="2"/>
                  </a:rPr>
                  <a:t> </a:t>
                </a:r>
              </a:p>
              <a:p>
                <a:pPr lvl="1"/>
                <a:r>
                  <a:rPr lang="cs-CZ" sz="2000" dirty="0" err="1">
                    <a:ea typeface="Cambria Math" panose="02040503050406030204" pitchFamily="18" charset="0"/>
                    <a:sym typeface="Wingdings" panose="05000000000000000000" pitchFamily="2" charset="2"/>
                  </a:rPr>
                  <a:t>Two</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platforms</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with</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Hotelling</a:t>
                </a:r>
                <a:r>
                  <a:rPr lang="cs-CZ" sz="2000" dirty="0">
                    <a:ea typeface="Cambria Math" panose="02040503050406030204" pitchFamily="18" charset="0"/>
                    <a:sym typeface="Wingdings" panose="05000000000000000000" pitchFamily="2" charset="2"/>
                  </a:rPr>
                  <a:t>-style </a:t>
                </a:r>
                <a:r>
                  <a:rPr lang="cs-CZ" sz="2000" dirty="0" err="1">
                    <a:ea typeface="Cambria Math" panose="02040503050406030204" pitchFamily="18" charset="0"/>
                    <a:sym typeface="Wingdings" panose="05000000000000000000" pitchFamily="2" charset="2"/>
                  </a:rPr>
                  <a:t>horizontal</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differentiation</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between</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them</a:t>
                </a:r>
                <a:endParaRPr lang="cs-CZ" sz="2000" dirty="0">
                  <a:ea typeface="Cambria Math" panose="02040503050406030204" pitchFamily="18" charset="0"/>
                  <a:sym typeface="Wingdings" panose="05000000000000000000" pitchFamily="2" charset="2"/>
                </a:endParaRPr>
              </a:p>
              <a:p>
                <a:pPr lvl="1"/>
                <a:r>
                  <a:rPr lang="cs-CZ" sz="2000" dirty="0" err="1">
                    <a:ea typeface="Cambria Math" panose="02040503050406030204" pitchFamily="18" charset="0"/>
                    <a:sym typeface="Wingdings" panose="05000000000000000000" pitchFamily="2" charset="2"/>
                  </a:rPr>
                  <a:t>Platforms</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sufficiently</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attractive</a:t>
                </a:r>
                <a:r>
                  <a:rPr lang="cs-CZ" sz="2000" dirty="0">
                    <a:ea typeface="Cambria Math" panose="02040503050406030204" pitchFamily="18" charset="0"/>
                    <a:sym typeface="Wingdings" panose="05000000000000000000" pitchFamily="2" charset="2"/>
                  </a:rPr>
                  <a:t> – </a:t>
                </a:r>
                <a:r>
                  <a:rPr lang="cs-CZ" sz="2000" dirty="0" err="1">
                    <a:ea typeface="Cambria Math" panose="02040503050406030204" pitchFamily="18" charset="0"/>
                    <a:sym typeface="Wingdings" panose="05000000000000000000" pitchFamily="2" charset="2"/>
                  </a:rPr>
                  <a:t>all</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agents</a:t>
                </a:r>
                <a:r>
                  <a:rPr lang="cs-CZ" sz="2000" dirty="0">
                    <a:ea typeface="Cambria Math" panose="02040503050406030204" pitchFamily="18" charset="0"/>
                    <a:sym typeface="Wingdings" panose="05000000000000000000" pitchFamily="2" charset="2"/>
                  </a:rPr>
                  <a:t> on </a:t>
                </a:r>
                <a:r>
                  <a:rPr lang="cs-CZ" sz="2000" dirty="0" err="1">
                    <a:ea typeface="Cambria Math" panose="02040503050406030204" pitchFamily="18" charset="0"/>
                    <a:sym typeface="Wingdings" panose="05000000000000000000" pitchFamily="2" charset="2"/>
                  </a:rPr>
                  <a:t>one</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of</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the</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platforms</a:t>
                </a:r>
                <a:endParaRPr lang="cs-CZ" sz="2000" dirty="0">
                  <a:ea typeface="Cambria Math" panose="02040503050406030204" pitchFamily="18" charset="0"/>
                  <a:sym typeface="Wingdings" panose="05000000000000000000" pitchFamily="2" charset="2"/>
                </a:endParaRPr>
              </a:p>
              <a:p>
                <a:r>
                  <a:rPr lang="en-GB" sz="2000" dirty="0">
                    <a:ea typeface="Cambria Math" panose="02040503050406030204" pitchFamily="18" charset="0"/>
                    <a:sym typeface="Wingdings" panose="05000000000000000000" pitchFamily="2" charset="2"/>
                  </a:rPr>
                  <a:t>Both platforms operate as long as the network effects not too strong relative to the horizontal differentiation</a:t>
                </a:r>
              </a:p>
              <a:p>
                <a:r>
                  <a:rPr lang="en-GB" sz="2000" dirty="0">
                    <a:ea typeface="Cambria Math" panose="02040503050406030204" pitchFamily="18" charset="0"/>
                    <a:sym typeface="Wingdings" panose="05000000000000000000" pitchFamily="2" charset="2"/>
                  </a:rPr>
                  <a:t>T</a:t>
                </a:r>
                <a:r>
                  <a:rPr lang="cs-CZ" sz="2000" dirty="0">
                    <a:ea typeface="Cambria Math" panose="02040503050406030204" pitchFamily="18" charset="0"/>
                    <a:sym typeface="Wingdings" panose="05000000000000000000" pitchFamily="2" charset="2"/>
                  </a:rPr>
                  <a:t>he </a:t>
                </a:r>
                <a:r>
                  <a:rPr lang="cs-CZ" sz="2000" dirty="0" err="1">
                    <a:ea typeface="Cambria Math" panose="02040503050406030204" pitchFamily="18" charset="0"/>
                    <a:sym typeface="Wingdings" panose="05000000000000000000" pitchFamily="2" charset="2"/>
                  </a:rPr>
                  <a:t>Lerner</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indices</a:t>
                </a:r>
                <a:r>
                  <a:rPr lang="cs-CZ" sz="2000" dirty="0">
                    <a:ea typeface="Cambria Math" panose="02040503050406030204" pitchFamily="18" charset="0"/>
                    <a:sym typeface="Wingdings" panose="05000000000000000000" pitchFamily="2" charset="2"/>
                  </a:rPr>
                  <a:t> are </a:t>
                </a:r>
                <a:r>
                  <a:rPr lang="cs-CZ" sz="2000" dirty="0" err="1">
                    <a:ea typeface="Cambria Math" panose="02040503050406030204" pitchFamily="18" charset="0"/>
                    <a:sym typeface="Wingdings" panose="05000000000000000000" pitchFamily="2" charset="2"/>
                  </a:rPr>
                  <a:t>twice</a:t>
                </a:r>
                <a:r>
                  <a:rPr lang="cs-CZ" sz="2000" dirty="0">
                    <a:ea typeface="Cambria Math" panose="02040503050406030204" pitchFamily="18" charset="0"/>
                    <a:sym typeface="Wingdings" panose="05000000000000000000" pitchFamily="2" charset="2"/>
                  </a:rPr>
                  <a:t> as sensitive to </a:t>
                </a:r>
                <a:r>
                  <a:rPr lang="cs-CZ" sz="2000" dirty="0" err="1">
                    <a:ea typeface="Cambria Math" panose="02040503050406030204" pitchFamily="18" charset="0"/>
                    <a:sym typeface="Wingdings" panose="05000000000000000000" pitchFamily="2" charset="2"/>
                  </a:rPr>
                  <a:t>the</a:t>
                </a:r>
                <a:r>
                  <a:rPr lang="cs-CZ" sz="2000" dirty="0">
                    <a:ea typeface="Cambria Math" panose="02040503050406030204" pitchFamily="18" charset="0"/>
                    <a:sym typeface="Wingdings" panose="05000000000000000000" pitchFamily="2" charset="2"/>
                  </a:rPr>
                  <a:t> network </a:t>
                </a:r>
                <a:r>
                  <a:rPr lang="cs-CZ" sz="2000" dirty="0" err="1">
                    <a:ea typeface="Cambria Math" panose="02040503050406030204" pitchFamily="18" charset="0"/>
                    <a:sym typeface="Wingdings" panose="05000000000000000000" pitchFamily="2" charset="2"/>
                  </a:rPr>
                  <a:t>effects</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compared</a:t>
                </a:r>
                <a:r>
                  <a:rPr lang="cs-CZ" sz="2000" dirty="0">
                    <a:ea typeface="Cambria Math" panose="02040503050406030204" pitchFamily="18" charset="0"/>
                    <a:sym typeface="Wingdings" panose="05000000000000000000" pitchFamily="2" charset="2"/>
                  </a:rPr>
                  <a:t> to </a:t>
                </a:r>
                <a:r>
                  <a:rPr lang="cs-CZ" sz="2000" dirty="0" err="1">
                    <a:ea typeface="Cambria Math" panose="02040503050406030204" pitchFamily="18" charset="0"/>
                    <a:sym typeface="Wingdings" panose="05000000000000000000" pitchFamily="2" charset="2"/>
                  </a:rPr>
                  <a:t>the</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monopolist</a:t>
                </a:r>
                <a:r>
                  <a:rPr lang="cs-CZ" sz="2000" dirty="0">
                    <a:ea typeface="Cambria Math" panose="02040503050406030204" pitchFamily="18" charset="0"/>
                    <a:sym typeface="Wingdings" panose="05000000000000000000" pitchFamily="2" charset="2"/>
                  </a:rPr>
                  <a:t> </a:t>
                </a:r>
                <a:r>
                  <a:rPr lang="cs-CZ" sz="2000" dirty="0" err="1">
                    <a:ea typeface="Cambria Math" panose="02040503050406030204" pitchFamily="18" charset="0"/>
                    <a:sym typeface="Wingdings" panose="05000000000000000000" pitchFamily="2" charset="2"/>
                  </a:rPr>
                  <a:t>platform</a:t>
                </a:r>
                <a:endParaRPr lang="cs-CZ" sz="2000" dirty="0">
                  <a:ea typeface="Cambria Math" panose="02040503050406030204" pitchFamily="18" charset="0"/>
                  <a:sym typeface="Wingdings" panose="05000000000000000000" pitchFamily="2" charset="2"/>
                </a:endParaRPr>
              </a:p>
              <a:p>
                <a:pPr lvl="1"/>
                <a14:m>
                  <m:oMath xmlns:m="http://schemas.openxmlformats.org/officeDocument/2006/math">
                    <m:f>
                      <m:fPr>
                        <m:ctrlPr>
                          <a:rPr lang="en-US" sz="2000" i="1" smtClean="0">
                            <a:latin typeface="Cambria Math" panose="02040503050406030204" pitchFamily="18" charset="0"/>
                            <a:sym typeface="Wingdings" panose="05000000000000000000" pitchFamily="2" charset="2"/>
                          </a:rPr>
                        </m:ctrlPr>
                      </m:fPr>
                      <m:num>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i="1">
                                <a:latin typeface="Cambria Math" panose="02040503050406030204" pitchFamily="18" charset="0"/>
                                <a:sym typeface="Wingdings" panose="05000000000000000000" pitchFamily="2" charset="2"/>
                              </a:rPr>
                              <m:t>𝑠</m:t>
                            </m:r>
                          </m:sub>
                        </m:sSub>
                        <m:r>
                          <a:rPr lang="en-US" sz="2000" i="1">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𝐶</m:t>
                            </m:r>
                          </m:e>
                          <m:sub>
                            <m:r>
                              <a:rPr lang="en-US" sz="2000" i="1">
                                <a:latin typeface="Cambria Math" panose="02040503050406030204" pitchFamily="18" charset="0"/>
                                <a:sym typeface="Wingdings" panose="05000000000000000000" pitchFamily="2" charset="2"/>
                              </a:rPr>
                              <m:t>𝑠</m:t>
                            </m:r>
                          </m:sub>
                        </m:sSub>
                        <m:r>
                          <a:rPr lang="en-US" sz="2000" i="1">
                            <a:latin typeface="Cambria Math" panose="02040503050406030204" pitchFamily="18" charset="0"/>
                            <a:sym typeface="Wingdings" panose="05000000000000000000" pitchFamily="2" charset="2"/>
                          </a:rPr>
                          <m:t>−</m:t>
                        </m:r>
                        <m:r>
                          <a:rPr lang="cs-CZ" sz="2000" b="0" i="1" smtClean="0">
                            <a:solidFill>
                              <a:srgbClr val="FF0000"/>
                            </a:solidFill>
                            <a:latin typeface="Cambria Math" panose="02040503050406030204" pitchFamily="18" charset="0"/>
                            <a:sym typeface="Wingdings" panose="05000000000000000000" pitchFamily="2" charset="2"/>
                          </a:rPr>
                          <m:t>2</m:t>
                        </m:r>
                        <m:r>
                          <a:rPr lang="en-US" sz="2000" i="1">
                            <a:latin typeface="Cambria Math" panose="02040503050406030204" pitchFamily="18" charset="0"/>
                            <a:sym typeface="Wingdings" panose="05000000000000000000" pitchFamily="2" charset="2"/>
                          </a:rPr>
                          <m:t>𝑢</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𝑛</m:t>
                            </m:r>
                          </m:e>
                          <m:sub>
                            <m:r>
                              <a:rPr lang="en-US" sz="2000" i="1">
                                <a:latin typeface="Cambria Math" panose="02040503050406030204" pitchFamily="18" charset="0"/>
                                <a:sym typeface="Wingdings" panose="05000000000000000000" pitchFamily="2" charset="2"/>
                              </a:rPr>
                              <m:t>𝑏</m:t>
                            </m:r>
                          </m:sub>
                        </m:sSub>
                        <m:r>
                          <a:rPr lang="en-US" sz="2000" i="1">
                            <a:latin typeface="Cambria Math" panose="02040503050406030204" pitchFamily="18" charset="0"/>
                            <a:sym typeface="Wingdings" panose="05000000000000000000" pitchFamily="2" charset="2"/>
                          </a:rPr>
                          <m:t>)</m:t>
                        </m:r>
                      </m:num>
                      <m:den>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i="1">
                                <a:latin typeface="Cambria Math" panose="02040503050406030204" pitchFamily="18" charset="0"/>
                                <a:sym typeface="Wingdings" panose="05000000000000000000" pitchFamily="2" charset="2"/>
                              </a:rPr>
                              <m:t>𝑠</m:t>
                            </m:r>
                          </m:sub>
                        </m:sSub>
                      </m:den>
                    </m:f>
                    <m:r>
                      <a:rPr lang="en-US" sz="2000" i="1">
                        <a:latin typeface="Cambria Math" panose="02040503050406030204" pitchFamily="18" charset="0"/>
                        <a:sym typeface="Wingdings" panose="05000000000000000000" pitchFamily="2" charset="2"/>
                      </a:rPr>
                      <m:t>=</m:t>
                    </m:r>
                    <m:f>
                      <m:fPr>
                        <m:ctrlPr>
                          <a:rPr lang="en-US" sz="2000" i="1">
                            <a:latin typeface="Cambria Math" panose="02040503050406030204" pitchFamily="18" charset="0"/>
                            <a:sym typeface="Wingdings" panose="05000000000000000000" pitchFamily="2" charset="2"/>
                          </a:rPr>
                        </m:ctrlPr>
                      </m:fPr>
                      <m:num>
                        <m:r>
                          <a:rPr lang="en-US" sz="2000" i="1">
                            <a:latin typeface="Cambria Math" panose="02040503050406030204" pitchFamily="18" charset="0"/>
                            <a:sym typeface="Wingdings" panose="05000000000000000000" pitchFamily="2" charset="2"/>
                          </a:rPr>
                          <m:t>1</m:t>
                        </m:r>
                      </m:num>
                      <m:den>
                        <m:sSub>
                          <m:sSubPr>
                            <m:ctrlPr>
                              <a:rPr lang="en-US"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i="1">
                                <a:latin typeface="Cambria Math" panose="02040503050406030204" pitchFamily="18" charset="0"/>
                                <a:ea typeface="Cambria Math" panose="02040503050406030204" pitchFamily="18" charset="0"/>
                                <a:sym typeface="Wingdings" panose="05000000000000000000" pitchFamily="2" charset="2"/>
                              </a:rPr>
                              <m:t>𝜇</m:t>
                            </m:r>
                          </m:e>
                          <m:sub>
                            <m:r>
                              <a:rPr lang="en-US" sz="2000" i="1">
                                <a:latin typeface="Cambria Math" panose="02040503050406030204" pitchFamily="18" charset="0"/>
                                <a:ea typeface="Cambria Math" panose="02040503050406030204" pitchFamily="18" charset="0"/>
                                <a:sym typeface="Wingdings" panose="05000000000000000000" pitchFamily="2" charset="2"/>
                              </a:rPr>
                              <m:t>𝑠</m:t>
                            </m:r>
                          </m:sub>
                        </m:sSub>
                        <m:r>
                          <a:rPr lang="en-US" sz="2000" i="1">
                            <a:latin typeface="Cambria Math" panose="02040503050406030204" pitchFamily="18" charset="0"/>
                            <a:ea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i="1">
                                <a:latin typeface="Cambria Math" panose="02040503050406030204" pitchFamily="18" charset="0"/>
                                <a:sym typeface="Wingdings" panose="05000000000000000000" pitchFamily="2" charset="2"/>
                              </a:rPr>
                              <m:t>𝑠</m:t>
                            </m:r>
                          </m:sub>
                        </m:sSub>
                        <m:r>
                          <a:rPr lang="en-US" sz="2000" i="1">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𝑛</m:t>
                            </m:r>
                          </m:e>
                          <m:sub>
                            <m:r>
                              <a:rPr lang="en-US" sz="2000" i="1">
                                <a:latin typeface="Cambria Math" panose="02040503050406030204" pitchFamily="18" charset="0"/>
                                <a:sym typeface="Wingdings" panose="05000000000000000000" pitchFamily="2" charset="2"/>
                              </a:rPr>
                              <m:t>𝑏</m:t>
                            </m:r>
                          </m:sub>
                        </m:sSub>
                        <m:r>
                          <a:rPr lang="en-US" sz="2000" i="1">
                            <a:latin typeface="Cambria Math" panose="02040503050406030204" pitchFamily="18" charset="0"/>
                            <a:sym typeface="Wingdings" panose="05000000000000000000" pitchFamily="2" charset="2"/>
                          </a:rPr>
                          <m:t>)</m:t>
                        </m:r>
                      </m:den>
                    </m:f>
                  </m:oMath>
                </a14:m>
                <a:endParaRPr lang="en-GB" sz="2000" dirty="0">
                  <a:sym typeface="Wingdings" panose="05000000000000000000" pitchFamily="2" charset="2"/>
                </a:endParaRPr>
              </a:p>
              <a:p>
                <a:pPr lvl="1"/>
                <a14:m>
                  <m:oMath xmlns:m="http://schemas.openxmlformats.org/officeDocument/2006/math">
                    <m:f>
                      <m:fPr>
                        <m:ctrlPr>
                          <a:rPr lang="en-US" sz="2000" b="0" i="1" smtClean="0">
                            <a:latin typeface="Cambria Math" panose="02040503050406030204" pitchFamily="18" charset="0"/>
                            <a:sym typeface="Wingdings" panose="05000000000000000000" pitchFamily="2" charset="2"/>
                          </a:rPr>
                        </m:ctrlPr>
                      </m:fPr>
                      <m:num>
                        <m:sSub>
                          <m:sSubPr>
                            <m:ctrlPr>
                              <a:rPr lang="en-US" sz="2000" b="0" i="1" smtClean="0">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𝑀</m:t>
                            </m:r>
                          </m:e>
                          <m:sub>
                            <m:r>
                              <a:rPr lang="en-US" sz="2000" b="0" i="1" smtClean="0">
                                <a:latin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𝐶</m:t>
                            </m:r>
                          </m:e>
                          <m:sub>
                            <m:r>
                              <a:rPr lang="en-US" sz="2000" b="0" i="1" smtClean="0">
                                <a:latin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sym typeface="Wingdings" panose="05000000000000000000" pitchFamily="2" charset="2"/>
                          </a:rPr>
                          <m:t>−</m:t>
                        </m:r>
                        <m:r>
                          <a:rPr lang="cs-CZ" sz="2000" b="0" i="1" smtClean="0">
                            <a:solidFill>
                              <a:srgbClr val="FF0000"/>
                            </a:solidFill>
                            <a:latin typeface="Cambria Math" panose="02040503050406030204" pitchFamily="18" charset="0"/>
                            <a:sym typeface="Wingdings" panose="05000000000000000000" pitchFamily="2" charset="2"/>
                          </a:rPr>
                          <m:t>2</m:t>
                        </m:r>
                        <m:r>
                          <a:rPr lang="en-US" sz="2000" b="0" i="1" smtClean="0">
                            <a:latin typeface="Cambria Math" panose="02040503050406030204" pitchFamily="18" charset="0"/>
                            <a:ea typeface="Cambria Math" panose="02040503050406030204" pitchFamily="18" charset="0"/>
                            <a:sym typeface="Wingdings" panose="05000000000000000000" pitchFamily="2" charset="2"/>
                          </a:rPr>
                          <m:t>𝜋</m:t>
                        </m:r>
                        <m:sSub>
                          <m:sSubPr>
                            <m:ctrlPr>
                              <a:rPr lang="en-US" sz="2000" i="1">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𝑛</m:t>
                            </m:r>
                          </m:e>
                          <m:sub>
                            <m:r>
                              <a:rPr lang="en-US" sz="2000" b="0" i="1" smtClean="0">
                                <a:latin typeface="Cambria Math" panose="02040503050406030204" pitchFamily="18" charset="0"/>
                                <a:sym typeface="Wingdings" panose="05000000000000000000" pitchFamily="2" charset="2"/>
                              </a:rPr>
                              <m:t>𝑠</m:t>
                            </m:r>
                          </m:sub>
                        </m:sSub>
                        <m:r>
                          <a:rPr lang="en-US" sz="2000" b="0" i="1" smtClean="0">
                            <a:latin typeface="Cambria Math" panose="02040503050406030204" pitchFamily="18" charset="0"/>
                            <a:sym typeface="Wingdings" panose="05000000000000000000" pitchFamily="2" charset="2"/>
                          </a:rPr>
                          <m:t>)</m:t>
                        </m:r>
                      </m:num>
                      <m:den>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b="0" i="1" smtClean="0">
                                <a:latin typeface="Cambria Math" panose="02040503050406030204" pitchFamily="18" charset="0"/>
                                <a:sym typeface="Wingdings" panose="05000000000000000000" pitchFamily="2" charset="2"/>
                              </a:rPr>
                              <m:t>𝑏</m:t>
                            </m:r>
                          </m:sub>
                        </m:sSub>
                      </m:den>
                    </m:f>
                    <m:r>
                      <a:rPr lang="en-US" sz="2000" b="0" i="1" smtClean="0">
                        <a:latin typeface="Cambria Math" panose="02040503050406030204" pitchFamily="18" charset="0"/>
                        <a:sym typeface="Wingdings" panose="05000000000000000000" pitchFamily="2" charset="2"/>
                      </a:rPr>
                      <m:t>=</m:t>
                    </m:r>
                    <m:f>
                      <m:fPr>
                        <m:ctrlPr>
                          <a:rPr lang="en-US" sz="2000" b="0" i="1" smtClean="0">
                            <a:latin typeface="Cambria Math" panose="02040503050406030204" pitchFamily="18" charset="0"/>
                            <a:sym typeface="Wingdings" panose="05000000000000000000" pitchFamily="2" charset="2"/>
                          </a:rPr>
                        </m:ctrlPr>
                      </m:fPr>
                      <m:num>
                        <m:r>
                          <a:rPr lang="en-US" sz="2000" b="0" i="1" smtClean="0">
                            <a:latin typeface="Cambria Math" panose="02040503050406030204" pitchFamily="18" charset="0"/>
                            <a:sym typeface="Wingdings" panose="05000000000000000000" pitchFamily="2" charset="2"/>
                          </a:rPr>
                          <m:t>1</m:t>
                        </m:r>
                      </m:num>
                      <m:den>
                        <m:sSub>
                          <m:sSubPr>
                            <m:ctrlPr>
                              <a:rPr lang="en-US" sz="20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en-US" sz="2000" i="1">
                                <a:latin typeface="Cambria Math" panose="02040503050406030204" pitchFamily="18" charset="0"/>
                                <a:ea typeface="Cambria Math" panose="02040503050406030204" pitchFamily="18" charset="0"/>
                                <a:sym typeface="Wingdings" panose="05000000000000000000" pitchFamily="2" charset="2"/>
                              </a:rPr>
                              <m:t>𝜇</m:t>
                            </m:r>
                          </m:e>
                          <m:sub>
                            <m:r>
                              <a:rPr lang="en-US" sz="2000" b="0" i="1" smtClean="0">
                                <a:latin typeface="Cambria Math" panose="02040503050406030204" pitchFamily="18" charset="0"/>
                                <a:ea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i="1">
                                <a:latin typeface="Cambria Math" panose="02040503050406030204" pitchFamily="18" charset="0"/>
                                <a:sym typeface="Wingdings" panose="05000000000000000000" pitchFamily="2" charset="2"/>
                              </a:rPr>
                              <m:t>𝑀</m:t>
                            </m:r>
                          </m:e>
                          <m:sub>
                            <m:r>
                              <a:rPr lang="en-US" sz="2000" b="0" i="1" smtClean="0">
                                <a:latin typeface="Cambria Math" panose="02040503050406030204" pitchFamily="18" charset="0"/>
                                <a:sym typeface="Wingdings" panose="05000000000000000000" pitchFamily="2" charset="2"/>
                              </a:rPr>
                              <m:t>𝑏</m:t>
                            </m:r>
                          </m:sub>
                        </m:sSub>
                        <m:r>
                          <a:rPr lang="en-US" sz="2000" b="0" i="1" smtClean="0">
                            <a:latin typeface="Cambria Math" panose="02040503050406030204" pitchFamily="18" charset="0"/>
                            <a:sym typeface="Wingdings" panose="05000000000000000000" pitchFamily="2" charset="2"/>
                          </a:rPr>
                          <m:t>|</m:t>
                        </m:r>
                        <m:sSub>
                          <m:sSubPr>
                            <m:ctrlPr>
                              <a:rPr lang="en-US" sz="2000" i="1">
                                <a:latin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sym typeface="Wingdings" panose="05000000000000000000" pitchFamily="2" charset="2"/>
                              </a:rPr>
                              <m:t>𝑛</m:t>
                            </m:r>
                          </m:e>
                          <m:sub>
                            <m:r>
                              <a:rPr lang="en-US" sz="2000" b="0" i="1" smtClean="0">
                                <a:latin typeface="Cambria Math" panose="02040503050406030204" pitchFamily="18" charset="0"/>
                                <a:sym typeface="Wingdings" panose="05000000000000000000" pitchFamily="2" charset="2"/>
                              </a:rPr>
                              <m:t>𝑠</m:t>
                            </m:r>
                          </m:sub>
                        </m:sSub>
                        <m:r>
                          <a:rPr lang="en-US" sz="2000" b="0" i="1" smtClean="0">
                            <a:latin typeface="Cambria Math" panose="02040503050406030204" pitchFamily="18" charset="0"/>
                            <a:sym typeface="Wingdings" panose="05000000000000000000" pitchFamily="2" charset="2"/>
                          </a:rPr>
                          <m:t>)</m:t>
                        </m:r>
                      </m:den>
                    </m:f>
                  </m:oMath>
                </a14:m>
                <a:endParaRPr lang="cs-CZ" sz="2000" dirty="0">
                  <a:sym typeface="Wingdings" panose="05000000000000000000" pitchFamily="2" charset="2"/>
                </a:endParaRPr>
              </a:p>
              <a:p>
                <a:r>
                  <a:rPr lang="cs-CZ" sz="2000" b="1" dirty="0" err="1">
                    <a:sym typeface="Wingdings" panose="05000000000000000000" pitchFamily="2" charset="2"/>
                  </a:rPr>
                  <a:t>Intuition</a:t>
                </a:r>
                <a:r>
                  <a:rPr lang="cs-CZ" sz="2000" dirty="0">
                    <a:sym typeface="Wingdings" panose="05000000000000000000" pitchFamily="2" charset="2"/>
                  </a:rPr>
                  <a:t>: a </a:t>
                </a:r>
                <a:r>
                  <a:rPr lang="cs-CZ" sz="2000" dirty="0" err="1">
                    <a:sym typeface="Wingdings" panose="05000000000000000000" pitchFamily="2" charset="2"/>
                  </a:rPr>
                  <a:t>seller</a:t>
                </a:r>
                <a:r>
                  <a:rPr lang="cs-CZ" sz="2000" dirty="0">
                    <a:sym typeface="Wingdings" panose="05000000000000000000" pitchFamily="2" charset="2"/>
                  </a:rPr>
                  <a:t> </a:t>
                </a:r>
                <a:r>
                  <a:rPr lang="cs-CZ" sz="2000" dirty="0" err="1">
                    <a:sym typeface="Wingdings" panose="05000000000000000000" pitchFamily="2" charset="2"/>
                  </a:rPr>
                  <a:t>that</a:t>
                </a:r>
                <a:r>
                  <a:rPr lang="cs-CZ" sz="2000" dirty="0">
                    <a:sym typeface="Wingdings" panose="05000000000000000000" pitchFamily="2" charset="2"/>
                  </a:rPr>
                  <a:t> </a:t>
                </a:r>
                <a:r>
                  <a:rPr lang="cs-CZ" sz="2000" dirty="0" err="1">
                    <a:sym typeface="Wingdings" panose="05000000000000000000" pitchFamily="2" charset="2"/>
                  </a:rPr>
                  <a:t>leaves</a:t>
                </a:r>
                <a:r>
                  <a:rPr lang="cs-CZ" sz="2000" dirty="0">
                    <a:sym typeface="Wingdings" panose="05000000000000000000" pitchFamily="2" charset="2"/>
                  </a:rPr>
                  <a:t> </a:t>
                </a:r>
                <a:r>
                  <a:rPr lang="cs-CZ" sz="2000" dirty="0" err="1">
                    <a:sym typeface="Wingdings" panose="05000000000000000000" pitchFamily="2" charset="2"/>
                  </a:rPr>
                  <a:t>platform</a:t>
                </a:r>
                <a:r>
                  <a:rPr lang="cs-CZ" sz="2000" dirty="0">
                    <a:sym typeface="Wingdings" panose="05000000000000000000" pitchFamily="2" charset="2"/>
                  </a:rPr>
                  <a:t> 1 </a:t>
                </a:r>
                <a:r>
                  <a:rPr lang="cs-CZ" sz="2000" dirty="0" err="1">
                    <a:sym typeface="Wingdings" panose="05000000000000000000" pitchFamily="2" charset="2"/>
                  </a:rPr>
                  <a:t>is</a:t>
                </a:r>
                <a:r>
                  <a:rPr lang="cs-CZ" sz="2000" dirty="0">
                    <a:sym typeface="Wingdings" panose="05000000000000000000" pitchFamily="2" charset="2"/>
                  </a:rPr>
                  <a:t> not </a:t>
                </a:r>
                <a:r>
                  <a:rPr lang="cs-CZ" sz="2000" dirty="0" err="1">
                    <a:sym typeface="Wingdings" panose="05000000000000000000" pitchFamily="2" charset="2"/>
                  </a:rPr>
                  <a:t>only</a:t>
                </a:r>
                <a:r>
                  <a:rPr lang="cs-CZ" sz="2000" dirty="0">
                    <a:sym typeface="Wingdings" panose="05000000000000000000" pitchFamily="2" charset="2"/>
                  </a:rPr>
                  <a:t> </a:t>
                </a:r>
                <a:r>
                  <a:rPr lang="cs-CZ" sz="2000" dirty="0" err="1">
                    <a:sym typeface="Wingdings" panose="05000000000000000000" pitchFamily="2" charset="2"/>
                  </a:rPr>
                  <a:t>lost</a:t>
                </a:r>
                <a:r>
                  <a:rPr lang="cs-CZ" sz="2000" dirty="0">
                    <a:sym typeface="Wingdings" panose="05000000000000000000" pitchFamily="2" charset="2"/>
                  </a:rPr>
                  <a:t> to </a:t>
                </a:r>
                <a:r>
                  <a:rPr lang="cs-CZ" sz="2000" dirty="0" err="1">
                    <a:sym typeface="Wingdings" panose="05000000000000000000" pitchFamily="2" charset="2"/>
                  </a:rPr>
                  <a:t>platfom</a:t>
                </a:r>
                <a:r>
                  <a:rPr lang="cs-CZ" sz="2000" dirty="0">
                    <a:sym typeface="Wingdings" panose="05000000000000000000" pitchFamily="2" charset="2"/>
                  </a:rPr>
                  <a:t> 1 but </a:t>
                </a:r>
                <a:r>
                  <a:rPr lang="cs-CZ" sz="2000" dirty="0" err="1">
                    <a:sym typeface="Wingdings" panose="05000000000000000000" pitchFamily="2" charset="2"/>
                  </a:rPr>
                  <a:t>but</a:t>
                </a:r>
                <a:r>
                  <a:rPr lang="cs-CZ" sz="2000" dirty="0">
                    <a:sym typeface="Wingdings" panose="05000000000000000000" pitchFamily="2" charset="2"/>
                  </a:rPr>
                  <a:t> </a:t>
                </a:r>
                <a:r>
                  <a:rPr lang="cs-CZ" sz="2000" dirty="0" err="1">
                    <a:sym typeface="Wingdings" panose="05000000000000000000" pitchFamily="2" charset="2"/>
                  </a:rPr>
                  <a:t>goes</a:t>
                </a:r>
                <a:r>
                  <a:rPr lang="cs-CZ" sz="2000" dirty="0">
                    <a:sym typeface="Wingdings" panose="05000000000000000000" pitchFamily="2" charset="2"/>
                  </a:rPr>
                  <a:t> to </a:t>
                </a:r>
                <a:r>
                  <a:rPr lang="cs-CZ" sz="2000" dirty="0" err="1">
                    <a:sym typeface="Wingdings" panose="05000000000000000000" pitchFamily="2" charset="2"/>
                  </a:rPr>
                  <a:t>platform</a:t>
                </a:r>
                <a:r>
                  <a:rPr lang="cs-CZ" sz="2000" dirty="0">
                    <a:sym typeface="Wingdings" panose="05000000000000000000" pitchFamily="2" charset="2"/>
                  </a:rPr>
                  <a:t> 2, </a:t>
                </a:r>
                <a:r>
                  <a:rPr lang="cs-CZ" sz="2000" dirty="0" err="1">
                    <a:sym typeface="Wingdings" panose="05000000000000000000" pitchFamily="2" charset="2"/>
                  </a:rPr>
                  <a:t>making</a:t>
                </a:r>
                <a:r>
                  <a:rPr lang="cs-CZ" sz="2000" dirty="0">
                    <a:sym typeface="Wingdings" panose="05000000000000000000" pitchFamily="2" charset="2"/>
                  </a:rPr>
                  <a:t> </a:t>
                </a:r>
                <a:r>
                  <a:rPr lang="cs-CZ" sz="2000" dirty="0" err="1">
                    <a:sym typeface="Wingdings" panose="05000000000000000000" pitchFamily="2" charset="2"/>
                  </a:rPr>
                  <a:t>it</a:t>
                </a:r>
                <a:r>
                  <a:rPr lang="cs-CZ" sz="2000" dirty="0">
                    <a:sym typeface="Wingdings" panose="05000000000000000000" pitchFamily="2" charset="2"/>
                  </a:rPr>
                  <a:t> more </a:t>
                </a:r>
                <a:r>
                  <a:rPr lang="cs-CZ" sz="2000" dirty="0" err="1">
                    <a:sym typeface="Wingdings" panose="05000000000000000000" pitchFamily="2" charset="2"/>
                  </a:rPr>
                  <a:t>attractive</a:t>
                </a:r>
                <a:r>
                  <a:rPr lang="cs-CZ" sz="2000" dirty="0">
                    <a:sym typeface="Wingdings" panose="05000000000000000000" pitchFamily="2" charset="2"/>
                  </a:rPr>
                  <a:t> to </a:t>
                </a:r>
                <a:r>
                  <a:rPr lang="cs-CZ" sz="2000" dirty="0" err="1">
                    <a:sym typeface="Wingdings" panose="05000000000000000000" pitchFamily="2" charset="2"/>
                  </a:rPr>
                  <a:t>buyers</a:t>
                </a:r>
                <a:r>
                  <a:rPr lang="cs-CZ" sz="2000" dirty="0">
                    <a:sym typeface="Wingdings" panose="05000000000000000000" pitchFamily="2" charset="2"/>
                  </a:rPr>
                  <a:t> (</a:t>
                </a:r>
                <a:r>
                  <a:rPr lang="cs-CZ" sz="2000" dirty="0" err="1">
                    <a:sym typeface="Wingdings" panose="05000000000000000000" pitchFamily="2" charset="2"/>
                  </a:rPr>
                  <a:t>some</a:t>
                </a:r>
                <a:r>
                  <a:rPr lang="cs-CZ" sz="2000" dirty="0">
                    <a:sym typeface="Wingdings" panose="05000000000000000000" pitchFamily="2" charset="2"/>
                  </a:rPr>
                  <a:t> </a:t>
                </a:r>
                <a:r>
                  <a:rPr lang="cs-CZ" sz="2000" dirty="0" err="1">
                    <a:sym typeface="Wingdings" panose="05000000000000000000" pitchFamily="2" charset="2"/>
                  </a:rPr>
                  <a:t>of</a:t>
                </a:r>
                <a:r>
                  <a:rPr lang="cs-CZ" sz="2000" dirty="0">
                    <a:sym typeface="Wingdings" panose="05000000000000000000" pitchFamily="2" charset="2"/>
                  </a:rPr>
                  <a:t> </a:t>
                </a:r>
                <a:r>
                  <a:rPr lang="cs-CZ" sz="2000" dirty="0" err="1">
                    <a:sym typeface="Wingdings" panose="05000000000000000000" pitchFamily="2" charset="2"/>
                  </a:rPr>
                  <a:t>whom</a:t>
                </a:r>
                <a:r>
                  <a:rPr lang="cs-CZ" sz="2000" dirty="0">
                    <a:sym typeface="Wingdings" panose="05000000000000000000" pitchFamily="2" charset="2"/>
                  </a:rPr>
                  <a:t> </a:t>
                </a:r>
                <a:r>
                  <a:rPr lang="cs-CZ" sz="2000" dirty="0" err="1">
                    <a:sym typeface="Wingdings" panose="05000000000000000000" pitchFamily="2" charset="2"/>
                  </a:rPr>
                  <a:t>now</a:t>
                </a:r>
                <a:r>
                  <a:rPr lang="cs-CZ" sz="2000" dirty="0">
                    <a:sym typeface="Wingdings" panose="05000000000000000000" pitchFamily="2" charset="2"/>
                  </a:rPr>
                  <a:t> </a:t>
                </a:r>
                <a:r>
                  <a:rPr lang="cs-CZ" sz="2000" dirty="0" err="1">
                    <a:sym typeface="Wingdings" panose="05000000000000000000" pitchFamily="2" charset="2"/>
                  </a:rPr>
                  <a:t>want</a:t>
                </a:r>
                <a:r>
                  <a:rPr lang="cs-CZ" sz="2000" dirty="0">
                    <a:sym typeface="Wingdings" panose="05000000000000000000" pitchFamily="2" charset="2"/>
                  </a:rPr>
                  <a:t> to </a:t>
                </a:r>
                <a:r>
                  <a:rPr lang="cs-CZ" sz="2000" dirty="0" err="1">
                    <a:sym typeface="Wingdings" panose="05000000000000000000" pitchFamily="2" charset="2"/>
                  </a:rPr>
                  <a:t>move</a:t>
                </a:r>
                <a:r>
                  <a:rPr lang="cs-CZ" sz="2000" dirty="0">
                    <a:sym typeface="Wingdings" panose="05000000000000000000" pitchFamily="2" charset="2"/>
                  </a:rPr>
                  <a:t> to </a:t>
                </a:r>
                <a:r>
                  <a:rPr lang="cs-CZ" sz="2000" dirty="0" err="1">
                    <a:sym typeface="Wingdings" panose="05000000000000000000" pitchFamily="2" charset="2"/>
                  </a:rPr>
                  <a:t>platform</a:t>
                </a:r>
                <a:r>
                  <a:rPr lang="cs-CZ" sz="2000" dirty="0">
                    <a:sym typeface="Wingdings" panose="05000000000000000000" pitchFamily="2" charset="2"/>
                  </a:rPr>
                  <a:t> 2 </a:t>
                </a:r>
                <a:r>
                  <a:rPr lang="cs-CZ" sz="2000" dirty="0" err="1">
                    <a:sym typeface="Wingdings" panose="05000000000000000000" pitchFamily="2" charset="2"/>
                  </a:rPr>
                  <a:t>unless</a:t>
                </a:r>
                <a:r>
                  <a:rPr lang="cs-CZ" sz="2000" dirty="0">
                    <a:sym typeface="Wingdings" panose="05000000000000000000" pitchFamily="2" charset="2"/>
                  </a:rPr>
                  <a:t> </a:t>
                </a:r>
                <a:r>
                  <a:rPr lang="cs-CZ" sz="2000" dirty="0" err="1">
                    <a:sym typeface="Wingdings" panose="05000000000000000000" pitchFamily="2" charset="2"/>
                  </a:rPr>
                  <a:t>platform</a:t>
                </a:r>
                <a:r>
                  <a:rPr lang="cs-CZ" sz="2000" dirty="0">
                    <a:sym typeface="Wingdings" panose="05000000000000000000" pitchFamily="2" charset="2"/>
                  </a:rPr>
                  <a:t> </a:t>
                </a:r>
                <a:r>
                  <a:rPr lang="cs-CZ" sz="2000" dirty="0" err="1">
                    <a:sym typeface="Wingdings" panose="05000000000000000000" pitchFamily="2" charset="2"/>
                  </a:rPr>
                  <a:t>one</a:t>
                </a:r>
                <a:r>
                  <a:rPr lang="cs-CZ" sz="2000" dirty="0">
                    <a:sym typeface="Wingdings" panose="05000000000000000000" pitchFamily="2" charset="2"/>
                  </a:rPr>
                  <a:t> </a:t>
                </a:r>
                <a:r>
                  <a:rPr lang="cs-CZ" sz="2000" dirty="0" err="1">
                    <a:sym typeface="Wingdings" panose="05000000000000000000" pitchFamily="2" charset="2"/>
                  </a:rPr>
                  <a:t>reduces</a:t>
                </a:r>
                <a:r>
                  <a:rPr lang="cs-CZ" sz="2000" dirty="0">
                    <a:sym typeface="Wingdings" panose="05000000000000000000" pitchFamily="2" charset="2"/>
                  </a:rPr>
                  <a:t> </a:t>
                </a:r>
                <a:r>
                  <a:rPr lang="cs-CZ" sz="2000" dirty="0" err="1">
                    <a:sym typeface="Wingdings" panose="05000000000000000000" pitchFamily="2" charset="2"/>
                  </a:rPr>
                  <a:t>fees</a:t>
                </a:r>
                <a:r>
                  <a:rPr lang="cs-CZ" sz="2000" dirty="0">
                    <a:sym typeface="Wingdings" panose="05000000000000000000" pitchFamily="2" charset="2"/>
                  </a:rPr>
                  <a:t>)</a:t>
                </a:r>
              </a:p>
              <a:p>
                <a:pPr lvl="1"/>
                <a:endParaRPr lang="en-GB" sz="2000" dirty="0">
                  <a:sym typeface="Wingdings" panose="05000000000000000000" pitchFamily="2" charset="2"/>
                </a:endParaRPr>
              </a:p>
            </p:txBody>
          </p:sp>
        </mc:Choice>
        <mc:Fallback>
          <p:sp>
            <p:nvSpPr>
              <p:cNvPr id="12" name="Content Placeholder 2">
                <a:extLst>
                  <a:ext uri="{FF2B5EF4-FFF2-40B4-BE49-F238E27FC236}">
                    <a16:creationId xmlns:a16="http://schemas.microsoft.com/office/drawing/2014/main" id="{8F91CF93-F71C-47A6-87D8-E12B190A4CA5}"/>
                  </a:ext>
                </a:extLst>
              </p:cNvPr>
              <p:cNvSpPr>
                <a:spLocks noGrp="1" noRot="1" noChangeAspect="1" noMove="1" noResize="1" noEditPoints="1" noAdjustHandles="1" noChangeArrowheads="1" noChangeShapeType="1" noTextEdit="1"/>
              </p:cNvSpPr>
              <p:nvPr>
                <p:ph idx="1"/>
              </p:nvPr>
            </p:nvSpPr>
            <p:spPr>
              <a:xfrm>
                <a:off x="835647" y="1474377"/>
                <a:ext cx="11117540" cy="5234808"/>
              </a:xfrm>
              <a:blipFill>
                <a:blip r:embed="rId3"/>
                <a:stretch>
                  <a:fillRect l="-493" t="-1281"/>
                </a:stretch>
              </a:blipFill>
            </p:spPr>
            <p:txBody>
              <a:bodyPr/>
              <a:lstStyle/>
              <a:p>
                <a:r>
                  <a:rPr lang="en-US">
                    <a:noFill/>
                  </a:rPr>
                  <a:t> </a:t>
                </a:r>
              </a:p>
            </p:txBody>
          </p:sp>
        </mc:Fallback>
      </mc:AlternateContent>
    </p:spTree>
    <p:extLst>
      <p:ext uri="{BB962C8B-B14F-4D97-AF65-F5344CB8AC3E}">
        <p14:creationId xmlns:p14="http://schemas.microsoft.com/office/powerpoint/2010/main" val="2283042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Platform</a:t>
            </a:r>
            <a:r>
              <a:rPr lang="cs-CZ" dirty="0"/>
              <a:t> </a:t>
            </a:r>
            <a:r>
              <a:rPr lang="cs-CZ" dirty="0" err="1"/>
              <a:t>competition</a:t>
            </a:r>
            <a:r>
              <a:rPr lang="cs-CZ" dirty="0"/>
              <a:t> </a:t>
            </a:r>
            <a:r>
              <a:rPr lang="cs-CZ" dirty="0" err="1"/>
              <a:t>with</a:t>
            </a:r>
            <a:r>
              <a:rPr lang="cs-CZ" dirty="0"/>
              <a:t> </a:t>
            </a:r>
            <a:r>
              <a:rPr lang="cs-CZ" b="1" dirty="0" err="1"/>
              <a:t>multihoming</a:t>
            </a:r>
            <a:endParaRPr lang="cs-CZ" b="1"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35647" y="1474377"/>
            <a:ext cx="11117540" cy="5234808"/>
          </a:xfrm>
        </p:spPr>
        <p:txBody>
          <a:bodyPr>
            <a:normAutofit/>
          </a:bodyPr>
          <a:lstStyle/>
          <a:p>
            <a:r>
              <a:rPr lang="en-GB" sz="2000" dirty="0">
                <a:sym typeface="Wingdings" panose="05000000000000000000" pitchFamily="2" charset="2"/>
              </a:rPr>
              <a:t>Assume sellers </a:t>
            </a:r>
            <a:r>
              <a:rPr lang="en-GB" sz="2000" dirty="0" err="1">
                <a:sym typeface="Wingdings" panose="05000000000000000000" pitchFamily="2" charset="2"/>
              </a:rPr>
              <a:t>multihome</a:t>
            </a:r>
            <a:r>
              <a:rPr lang="en-GB" sz="2000" dirty="0">
                <a:sym typeface="Wingdings" panose="05000000000000000000" pitchFamily="2" charset="2"/>
              </a:rPr>
              <a:t> but buyers single</a:t>
            </a:r>
            <a:r>
              <a:rPr lang="cs-CZ" sz="2000" dirty="0">
                <a:sym typeface="Wingdings" panose="05000000000000000000" pitchFamily="2" charset="2"/>
              </a:rPr>
              <a:t> </a:t>
            </a:r>
            <a:r>
              <a:rPr lang="en-GB" sz="2000" dirty="0">
                <a:sym typeface="Wingdings" panose="05000000000000000000" pitchFamily="2" charset="2"/>
              </a:rPr>
              <a:t>home (e.g. accommodation platforms)</a:t>
            </a:r>
          </a:p>
          <a:p>
            <a:r>
              <a:rPr lang="en-GB" sz="2000" dirty="0">
                <a:sym typeface="Wingdings" panose="05000000000000000000" pitchFamily="2" charset="2"/>
              </a:rPr>
              <a:t>Now a seller lost to platform 1 is not a seller gained by platform 2</a:t>
            </a:r>
          </a:p>
          <a:p>
            <a:pPr marL="0" indent="0">
              <a:buNone/>
            </a:pPr>
            <a:r>
              <a:rPr lang="en-GB" sz="2000" dirty="0">
                <a:sym typeface="Wingdings" panose="05000000000000000000" pitchFamily="2" charset="2"/>
              </a:rPr>
              <a:t>    platforms relatively more sensitive to buyer network effects</a:t>
            </a:r>
          </a:p>
          <a:p>
            <a:pPr marL="0" indent="0">
              <a:buNone/>
            </a:pPr>
            <a:r>
              <a:rPr lang="en-GB" sz="2000" dirty="0">
                <a:sym typeface="Wingdings" panose="05000000000000000000" pitchFamily="2" charset="2"/>
              </a:rPr>
              <a:t>    platforms reduce fees for buyers and increase them for sellers</a:t>
            </a:r>
          </a:p>
          <a:p>
            <a:r>
              <a:rPr lang="en-GB" sz="2000" dirty="0">
                <a:sym typeface="Wingdings" panose="05000000000000000000" pitchFamily="2" charset="2"/>
              </a:rPr>
              <a:t>Note this is somewhat counter-intuitive: it might seem that being able to </a:t>
            </a:r>
            <a:r>
              <a:rPr lang="en-GB" sz="2000" dirty="0" err="1">
                <a:sym typeface="Wingdings" panose="05000000000000000000" pitchFamily="2" charset="2"/>
              </a:rPr>
              <a:t>multihome</a:t>
            </a:r>
            <a:r>
              <a:rPr lang="en-GB" sz="2000" dirty="0">
                <a:sym typeface="Wingdings" panose="05000000000000000000" pitchFamily="2" charset="2"/>
              </a:rPr>
              <a:t> is advantageous, but the opposite </a:t>
            </a:r>
            <a:r>
              <a:rPr lang="en-GB" sz="2000" dirty="0" err="1">
                <a:sym typeface="Wingdings" panose="05000000000000000000" pitchFamily="2" charset="2"/>
              </a:rPr>
              <a:t>i</a:t>
            </a:r>
            <a:r>
              <a:rPr lang="cs-CZ" sz="2000" dirty="0">
                <a:sym typeface="Wingdings" panose="05000000000000000000" pitchFamily="2" charset="2"/>
              </a:rPr>
              <a:t>s</a:t>
            </a:r>
            <a:r>
              <a:rPr lang="en-GB" sz="2000" dirty="0">
                <a:sym typeface="Wingdings" panose="05000000000000000000" pitchFamily="2" charset="2"/>
              </a:rPr>
              <a:t> true</a:t>
            </a:r>
          </a:p>
        </p:txBody>
      </p:sp>
    </p:spTree>
    <p:extLst>
      <p:ext uri="{BB962C8B-B14F-4D97-AF65-F5344CB8AC3E}">
        <p14:creationId xmlns:p14="http://schemas.microsoft.com/office/powerpoint/2010/main" val="4097025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Lecture roadmap</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pPr marL="514350" indent="-514350">
              <a:buFont typeface="+mj-lt"/>
              <a:buAutoNum type="arabicPeriod"/>
            </a:pPr>
            <a:r>
              <a:rPr lang="cs-CZ" sz="2400" dirty="0" err="1">
                <a:sym typeface="Wingdings" panose="05000000000000000000" pitchFamily="2" charset="2"/>
              </a:rPr>
              <a:t>Pure</a:t>
            </a:r>
            <a:r>
              <a:rPr lang="cs-CZ" sz="2400" dirty="0">
                <a:sym typeface="Wingdings" panose="05000000000000000000" pitchFamily="2" charset="2"/>
              </a:rPr>
              <a:t> </a:t>
            </a:r>
            <a:r>
              <a:rPr lang="cs-CZ" sz="2400" dirty="0" err="1">
                <a:sym typeface="Wingdings" panose="05000000000000000000" pitchFamily="2" charset="2"/>
              </a:rPr>
              <a:t>dealers</a:t>
            </a:r>
            <a:r>
              <a:rPr lang="cs-CZ" sz="2400" dirty="0">
                <a:sym typeface="Wingdings" panose="05000000000000000000" pitchFamily="2" charset="2"/>
              </a:rPr>
              <a:t> vs. </a:t>
            </a:r>
            <a:r>
              <a:rPr lang="cs-CZ" sz="2400" dirty="0" err="1">
                <a:sym typeface="Wingdings" panose="05000000000000000000" pitchFamily="2" charset="2"/>
              </a:rPr>
              <a:t>platforms</a:t>
            </a:r>
            <a:endParaRPr lang="en-GB" sz="2400" dirty="0">
              <a:sym typeface="Wingdings" panose="05000000000000000000" pitchFamily="2" charset="2"/>
            </a:endParaRPr>
          </a:p>
          <a:p>
            <a:pPr marL="514350" indent="-514350">
              <a:buFont typeface="+mj-lt"/>
              <a:buAutoNum type="arabicPeriod"/>
            </a:pPr>
            <a:r>
              <a:rPr lang="cs-CZ" sz="2400" dirty="0">
                <a:sym typeface="Wingdings" panose="05000000000000000000" pitchFamily="2" charset="2"/>
              </a:rPr>
              <a:t>T</a:t>
            </a:r>
            <a:r>
              <a:rPr lang="en-GB" sz="2400" dirty="0">
                <a:sym typeface="Wingdings" panose="05000000000000000000" pitchFamily="2" charset="2"/>
              </a:rPr>
              <a:t>wo-sided platforms</a:t>
            </a:r>
            <a:r>
              <a:rPr lang="cs-CZ" sz="2400" dirty="0">
                <a:sym typeface="Wingdings" panose="05000000000000000000" pitchFamily="2" charset="2"/>
              </a:rPr>
              <a:t> </a:t>
            </a:r>
            <a:r>
              <a:rPr lang="cs-CZ" sz="2400" dirty="0" err="1">
                <a:sym typeface="Wingdings" panose="05000000000000000000" pitchFamily="2" charset="2"/>
              </a:rPr>
              <a:t>with</a:t>
            </a:r>
            <a:r>
              <a:rPr lang="cs-CZ" sz="2400" dirty="0">
                <a:sym typeface="Wingdings" panose="05000000000000000000" pitchFamily="2" charset="2"/>
              </a:rPr>
              <a:t>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514350" indent="-514350">
              <a:buFont typeface="+mj-lt"/>
              <a:buAutoNum type="arabicPeriod"/>
            </a:pPr>
            <a:r>
              <a:rPr lang="cs-CZ" sz="2400" b="1" dirty="0" err="1">
                <a:solidFill>
                  <a:schemeClr val="accent1"/>
                </a:solidFill>
                <a:sym typeface="Wingdings" panose="05000000000000000000" pitchFamily="2" charset="2"/>
              </a:rPr>
              <a:t>Antitrust</a:t>
            </a:r>
            <a:r>
              <a:rPr lang="cs-CZ" sz="2400" b="1" dirty="0">
                <a:solidFill>
                  <a:schemeClr val="accent1"/>
                </a:solidFill>
                <a:sym typeface="Wingdings" panose="05000000000000000000" pitchFamily="2" charset="2"/>
              </a:rPr>
              <a:t> </a:t>
            </a:r>
            <a:r>
              <a:rPr lang="cs-CZ" sz="2400" b="1" dirty="0" err="1">
                <a:solidFill>
                  <a:schemeClr val="accent1"/>
                </a:solidFill>
                <a:sym typeface="Wingdings" panose="05000000000000000000" pitchFamily="2" charset="2"/>
              </a:rPr>
              <a:t>with</a:t>
            </a:r>
            <a:r>
              <a:rPr lang="cs-CZ" sz="2400" b="1" dirty="0">
                <a:solidFill>
                  <a:schemeClr val="accent1"/>
                </a:solidFill>
                <a:sym typeface="Wingdings" panose="05000000000000000000" pitchFamily="2" charset="2"/>
              </a:rPr>
              <a:t> </a:t>
            </a:r>
            <a:r>
              <a:rPr lang="cs-CZ" sz="2400" b="1" dirty="0" err="1">
                <a:solidFill>
                  <a:schemeClr val="accent1"/>
                </a:solidFill>
                <a:sym typeface="Wingdings" panose="05000000000000000000" pitchFamily="2" charset="2"/>
              </a:rPr>
              <a:t>indirect</a:t>
            </a:r>
            <a:r>
              <a:rPr lang="cs-CZ" sz="2400" b="1" dirty="0">
                <a:solidFill>
                  <a:schemeClr val="accent1"/>
                </a:solidFill>
                <a:sym typeface="Wingdings" panose="05000000000000000000" pitchFamily="2" charset="2"/>
              </a:rPr>
              <a:t> network </a:t>
            </a:r>
            <a:r>
              <a:rPr lang="cs-CZ" sz="2400" b="1" dirty="0" err="1">
                <a:solidFill>
                  <a:schemeClr val="accent1"/>
                </a:solidFill>
                <a:sym typeface="Wingdings" panose="05000000000000000000" pitchFamily="2" charset="2"/>
              </a:rPr>
              <a:t>effects</a:t>
            </a:r>
            <a:endParaRPr lang="cs-CZ" sz="2400" b="1" dirty="0">
              <a:solidFill>
                <a:schemeClr val="accent1"/>
              </a:solidFill>
              <a:sym typeface="Wingdings" panose="05000000000000000000" pitchFamily="2" charset="2"/>
            </a:endParaRPr>
          </a:p>
          <a:p>
            <a:pPr marL="514350" indent="-514350">
              <a:buFont typeface="+mj-lt"/>
              <a:buAutoNum type="arabicPeriod"/>
            </a:pPr>
            <a:r>
              <a:rPr lang="cs-CZ" sz="2400" dirty="0" err="1">
                <a:sym typeface="Wingdings" panose="05000000000000000000" pitchFamily="2" charset="2"/>
              </a:rPr>
              <a:t>Infomediaries</a:t>
            </a:r>
            <a:endParaRPr lang="cs-CZ" sz="2400" dirty="0">
              <a:sym typeface="Wingdings" panose="05000000000000000000" pitchFamily="2" charset="2"/>
            </a:endParaRPr>
          </a:p>
        </p:txBody>
      </p:sp>
    </p:spTree>
    <p:extLst>
      <p:ext uri="{BB962C8B-B14F-4D97-AF65-F5344CB8AC3E}">
        <p14:creationId xmlns:p14="http://schemas.microsoft.com/office/powerpoint/2010/main" val="2268520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Two-sided platforms with network effects:</a:t>
            </a:r>
          </a:p>
          <a:p>
            <a:r>
              <a:rPr lang="en-GB" dirty="0"/>
              <a:t>Implications for anti-trust policy</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35647" y="1736701"/>
            <a:ext cx="11117540" cy="4972483"/>
          </a:xfrm>
        </p:spPr>
        <p:txBody>
          <a:bodyPr>
            <a:normAutofit/>
          </a:bodyPr>
          <a:lstStyle/>
          <a:p>
            <a:r>
              <a:rPr lang="en-GB" sz="2000" dirty="0">
                <a:sym typeface="Wingdings" panose="05000000000000000000" pitchFamily="2" charset="2"/>
              </a:rPr>
              <a:t>Two-sided platforms with network effects behave in many ways differently from standard markets, with implications for anti-trust policy</a:t>
            </a:r>
            <a:r>
              <a:rPr lang="cs-CZ" sz="2000" dirty="0">
                <a:sym typeface="Wingdings" panose="05000000000000000000" pitchFamily="2" charset="2"/>
              </a:rPr>
              <a:t> in </a:t>
            </a:r>
            <a:r>
              <a:rPr lang="cs-CZ" sz="2000" dirty="0" err="1">
                <a:sym typeface="Wingdings" panose="05000000000000000000" pitchFamily="2" charset="2"/>
              </a:rPr>
              <a:t>several</a:t>
            </a:r>
            <a:r>
              <a:rPr lang="cs-CZ" sz="2000" dirty="0">
                <a:sym typeface="Wingdings" panose="05000000000000000000" pitchFamily="2" charset="2"/>
              </a:rPr>
              <a:t> </a:t>
            </a:r>
            <a:r>
              <a:rPr lang="cs-CZ" sz="2000" dirty="0" err="1">
                <a:sym typeface="Wingdings" panose="05000000000000000000" pitchFamily="2" charset="2"/>
              </a:rPr>
              <a:t>areas</a:t>
            </a:r>
            <a:r>
              <a:rPr lang="cs-CZ" sz="2000" dirty="0">
                <a:sym typeface="Wingdings" panose="05000000000000000000" pitchFamily="2" charset="2"/>
              </a:rPr>
              <a:t>:</a:t>
            </a:r>
            <a:endParaRPr lang="en-GB" sz="2000" dirty="0">
              <a:sym typeface="Wingdings" panose="05000000000000000000" pitchFamily="2" charset="2"/>
            </a:endParaRPr>
          </a:p>
          <a:p>
            <a:endParaRPr lang="en-GB" sz="2000" dirty="0">
              <a:sym typeface="Wingdings" panose="05000000000000000000" pitchFamily="2" charset="2"/>
            </a:endParaRPr>
          </a:p>
        </p:txBody>
      </p:sp>
    </p:spTree>
    <p:extLst>
      <p:ext uri="{BB962C8B-B14F-4D97-AF65-F5344CB8AC3E}">
        <p14:creationId xmlns:p14="http://schemas.microsoft.com/office/powerpoint/2010/main" val="678719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Two-sided platforms with network effects:</a:t>
            </a:r>
          </a:p>
          <a:p>
            <a:r>
              <a:rPr lang="en-GB" dirty="0"/>
              <a:t>Implications for anti-trust policy</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424206" y="1835377"/>
            <a:ext cx="11765239" cy="4873807"/>
          </a:xfrm>
        </p:spPr>
        <p:txBody>
          <a:bodyPr>
            <a:normAutofit/>
          </a:bodyPr>
          <a:lstStyle/>
          <a:p>
            <a:pPr marL="0" indent="0">
              <a:buNone/>
            </a:pPr>
            <a:r>
              <a:rPr lang="cs-CZ" sz="2000" b="1" dirty="0">
                <a:sym typeface="Wingdings" panose="05000000000000000000" pitchFamily="2" charset="2"/>
              </a:rPr>
              <a:t>1) </a:t>
            </a:r>
            <a:r>
              <a:rPr lang="en-GB" sz="2000" b="1" dirty="0">
                <a:sym typeface="Wingdings" panose="05000000000000000000" pitchFamily="2" charset="2"/>
              </a:rPr>
              <a:t>Definition of a market</a:t>
            </a:r>
          </a:p>
          <a:p>
            <a:r>
              <a:rPr lang="en-GB" sz="2000" dirty="0">
                <a:sym typeface="Wingdings" panose="05000000000000000000" pitchFamily="2" charset="2"/>
              </a:rPr>
              <a:t>In normal markets, the SSNIP (whether a hypothetical monopolist can profitably sustain a small but significant non-transitory increase in price) test used to determine a product market</a:t>
            </a:r>
          </a:p>
          <a:p>
            <a:r>
              <a:rPr lang="en-GB" sz="2000" dirty="0">
                <a:sym typeface="Wingdings" panose="05000000000000000000" pitchFamily="2" charset="2"/>
              </a:rPr>
              <a:t>In the case of a platform, which price should be considered? Buyer price, seller price, their difference…?</a:t>
            </a:r>
          </a:p>
          <a:p>
            <a:r>
              <a:rPr lang="en-GB" sz="2000" dirty="0">
                <a:sym typeface="Wingdings" panose="05000000000000000000" pitchFamily="2" charset="2"/>
              </a:rPr>
              <a:t>Which profits should be considered?</a:t>
            </a:r>
          </a:p>
          <a:p>
            <a:r>
              <a:rPr lang="en-GB" sz="2000" u="sng" dirty="0">
                <a:sym typeface="Wingdings" panose="05000000000000000000" pitchFamily="2" charset="2"/>
              </a:rPr>
              <a:t>Example</a:t>
            </a:r>
            <a:r>
              <a:rPr lang="en-GB" sz="2000" dirty="0">
                <a:sym typeface="Wingdings" panose="05000000000000000000" pitchFamily="2" charset="2"/>
              </a:rPr>
              <a:t>: a 2007 merger of the two US satellite digital radio services</a:t>
            </a:r>
            <a:r>
              <a:rPr lang="cs-CZ" sz="2000" dirty="0">
                <a:sym typeface="Wingdings" panose="05000000000000000000" pitchFamily="2" charset="2"/>
              </a:rPr>
              <a:t> (SDARS)</a:t>
            </a:r>
            <a:endParaRPr lang="en-GB" sz="2000" dirty="0">
              <a:sym typeface="Wingdings" panose="05000000000000000000" pitchFamily="2" charset="2"/>
            </a:endParaRPr>
          </a:p>
          <a:p>
            <a:pPr lvl="1"/>
            <a:r>
              <a:rPr lang="en-GB" sz="2000" dirty="0">
                <a:sym typeface="Wingdings" panose="05000000000000000000" pitchFamily="2" charset="2"/>
              </a:rPr>
              <a:t>One-side logic would imply the merger is a problem, because from consumer perspective the two services don’t have a good substitute</a:t>
            </a:r>
          </a:p>
          <a:p>
            <a:pPr lvl="1"/>
            <a:r>
              <a:rPr lang="en-GB" sz="2000" dirty="0">
                <a:sym typeface="Wingdings" panose="05000000000000000000" pitchFamily="2" charset="2"/>
              </a:rPr>
              <a:t>But they fiercely compete with other broadcasters for content and advertisers</a:t>
            </a:r>
          </a:p>
          <a:p>
            <a:pPr lvl="1"/>
            <a:r>
              <a:rPr lang="en-GB" sz="2000" dirty="0">
                <a:sym typeface="Wingdings" panose="05000000000000000000" pitchFamily="2" charset="2"/>
              </a:rPr>
              <a:t>This</a:t>
            </a:r>
            <a:r>
              <a:rPr lang="cs-CZ" sz="2000" dirty="0">
                <a:sym typeface="Wingdings" panose="05000000000000000000" pitchFamily="2" charset="2"/>
              </a:rPr>
              <a:t> idea</a:t>
            </a:r>
            <a:r>
              <a:rPr lang="en-GB" sz="2000" dirty="0">
                <a:sym typeface="Wingdings" panose="05000000000000000000" pitchFamily="2" charset="2"/>
              </a:rPr>
              <a:t> also supported by a National Association of Broadcasters lobbying against the deal</a:t>
            </a:r>
            <a:r>
              <a:rPr lang="cs-CZ" sz="2000" dirty="0">
                <a:sym typeface="Wingdings" panose="05000000000000000000" pitchFamily="2" charset="2"/>
              </a:rPr>
              <a:t>, </a:t>
            </a:r>
            <a:r>
              <a:rPr lang="cs-CZ" sz="2000" dirty="0" err="1">
                <a:sym typeface="Wingdings" panose="05000000000000000000" pitchFamily="2" charset="2"/>
              </a:rPr>
              <a:t>suggesting</a:t>
            </a:r>
            <a:r>
              <a:rPr lang="cs-CZ" sz="2000" dirty="0">
                <a:sym typeface="Wingdings" panose="05000000000000000000" pitchFamily="2" charset="2"/>
              </a:rPr>
              <a:t> </a:t>
            </a:r>
            <a:r>
              <a:rPr lang="cs-CZ" sz="2000" dirty="0" err="1">
                <a:sym typeface="Wingdings" panose="05000000000000000000" pitchFamily="2" charset="2"/>
              </a:rPr>
              <a:t>that</a:t>
            </a:r>
            <a:r>
              <a:rPr lang="cs-CZ" sz="2000" dirty="0">
                <a:sym typeface="Wingdings" panose="05000000000000000000" pitchFamily="2" charset="2"/>
              </a:rPr>
              <a:t> SDARS </a:t>
            </a:r>
            <a:r>
              <a:rPr lang="cs-CZ" sz="2000" dirty="0" err="1">
                <a:sym typeface="Wingdings" panose="05000000000000000000" pitchFamily="2" charset="2"/>
              </a:rPr>
              <a:t>compete</a:t>
            </a:r>
            <a:r>
              <a:rPr lang="cs-CZ" sz="2000" dirty="0">
                <a:sym typeface="Wingdings" panose="05000000000000000000" pitchFamily="2" charset="2"/>
              </a:rPr>
              <a:t> </a:t>
            </a:r>
            <a:r>
              <a:rPr lang="cs-CZ" sz="2000" dirty="0" err="1">
                <a:sym typeface="Wingdings" panose="05000000000000000000" pitchFamily="2" charset="2"/>
              </a:rPr>
              <a:t>with</a:t>
            </a:r>
            <a:r>
              <a:rPr lang="cs-CZ" sz="2000" dirty="0">
                <a:sym typeface="Wingdings" panose="05000000000000000000" pitchFamily="2" charset="2"/>
              </a:rPr>
              <a:t> </a:t>
            </a:r>
            <a:r>
              <a:rPr lang="cs-CZ" sz="2000" dirty="0" err="1">
                <a:sym typeface="Wingdings" panose="05000000000000000000" pitchFamily="2" charset="2"/>
              </a:rPr>
              <a:t>broadcast</a:t>
            </a:r>
            <a:r>
              <a:rPr lang="cs-CZ" sz="2000" dirty="0">
                <a:sym typeface="Wingdings" panose="05000000000000000000" pitchFamily="2" charset="2"/>
              </a:rPr>
              <a:t> </a:t>
            </a:r>
            <a:r>
              <a:rPr lang="cs-CZ" sz="2000" dirty="0" err="1">
                <a:sym typeface="Wingdings" panose="05000000000000000000" pitchFamily="2" charset="2"/>
              </a:rPr>
              <a:t>radio</a:t>
            </a:r>
            <a:endParaRPr lang="cs-CZ" sz="2000" dirty="0">
              <a:sym typeface="Wingdings" panose="05000000000000000000" pitchFamily="2" charset="2"/>
            </a:endParaRPr>
          </a:p>
          <a:p>
            <a:pPr marL="457200" lvl="1" indent="0">
              <a:buNone/>
            </a:pPr>
            <a:r>
              <a:rPr lang="cs-CZ" sz="2000" dirty="0">
                <a:sym typeface="Wingdings" panose="05000000000000000000" pitchFamily="2" charset="2"/>
              </a:rPr>
              <a:t> </a:t>
            </a:r>
            <a:r>
              <a:rPr lang="cs-CZ" sz="2000" dirty="0" err="1">
                <a:sym typeface="Wingdings" panose="05000000000000000000" pitchFamily="2" charset="2"/>
              </a:rPr>
              <a:t>Merger</a:t>
            </a:r>
            <a:r>
              <a:rPr lang="cs-CZ" sz="2000" dirty="0">
                <a:sym typeface="Wingdings" panose="05000000000000000000" pitchFamily="2" charset="2"/>
              </a:rPr>
              <a:t> </a:t>
            </a:r>
            <a:r>
              <a:rPr lang="cs-CZ" sz="2000" dirty="0" err="1">
                <a:sym typeface="Wingdings" panose="05000000000000000000" pitchFamily="2" charset="2"/>
              </a:rPr>
              <a:t>approved</a:t>
            </a:r>
            <a:endParaRPr lang="en-GB" sz="2000" dirty="0">
              <a:sym typeface="Wingdings" panose="05000000000000000000" pitchFamily="2" charset="2"/>
            </a:endParaRPr>
          </a:p>
          <a:p>
            <a:endParaRPr lang="en-GB" sz="2000" dirty="0">
              <a:sym typeface="Wingdings" panose="05000000000000000000" pitchFamily="2" charset="2"/>
            </a:endParaRPr>
          </a:p>
        </p:txBody>
      </p:sp>
    </p:spTree>
    <p:extLst>
      <p:ext uri="{BB962C8B-B14F-4D97-AF65-F5344CB8AC3E}">
        <p14:creationId xmlns:p14="http://schemas.microsoft.com/office/powerpoint/2010/main" val="2950050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Dealer</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r>
              <a:rPr lang="en-GB" sz="2400" dirty="0">
                <a:sym typeface="Wingdings" panose="05000000000000000000" pitchFamily="2" charset="2"/>
              </a:rPr>
              <a:t>Buys goods and resells them</a:t>
            </a:r>
            <a:endParaRPr lang="cs-CZ" sz="2400" dirty="0">
              <a:sym typeface="Wingdings" panose="05000000000000000000" pitchFamily="2" charset="2"/>
            </a:endParaRPr>
          </a:p>
        </p:txBody>
      </p:sp>
      <p:pic>
        <p:nvPicPr>
          <p:cNvPr id="1026" name="Picture 2" descr="Albert Supermarket (Supermarket, smíšené zboží) • Mapy.cz">
            <a:extLst>
              <a:ext uri="{FF2B5EF4-FFF2-40B4-BE49-F238E27FC236}">
                <a16:creationId xmlns:a16="http://schemas.microsoft.com/office/drawing/2014/main" id="{817E3ACE-0051-A1D6-9B04-ED709C2514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2265" y="2412673"/>
            <a:ext cx="3067050" cy="1485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uMax Ostrava - zahradní nábytek, dlažby, obklady">
            <a:extLst>
              <a:ext uri="{FF2B5EF4-FFF2-40B4-BE49-F238E27FC236}">
                <a16:creationId xmlns:a16="http://schemas.microsoft.com/office/drawing/2014/main" id="{01D6607B-1A11-1A60-D6CF-53E5197618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105" y="2062114"/>
            <a:ext cx="2228851" cy="14859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E3EF2C7-A9EE-6C1D-D20F-0DFA22BB1E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783" y="5181061"/>
            <a:ext cx="389572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uy music from the iTunes Store - Apple Support">
            <a:extLst>
              <a:ext uri="{FF2B5EF4-FFF2-40B4-BE49-F238E27FC236}">
                <a16:creationId xmlns:a16="http://schemas.microsoft.com/office/drawing/2014/main" id="{09B90E71-258C-E519-6211-8CE68D74A5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1508" y="735877"/>
            <a:ext cx="2306267" cy="317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764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Two-sided platforms with network effects:</a:t>
            </a:r>
          </a:p>
          <a:p>
            <a:r>
              <a:rPr lang="en-GB" dirty="0"/>
              <a:t>Implications for anti-trust policy</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424206" y="1670917"/>
            <a:ext cx="11765239" cy="5038267"/>
          </a:xfrm>
        </p:spPr>
        <p:txBody>
          <a:bodyPr>
            <a:normAutofit/>
          </a:bodyPr>
          <a:lstStyle/>
          <a:p>
            <a:pPr marL="0" indent="0">
              <a:buNone/>
            </a:pPr>
            <a:r>
              <a:rPr lang="cs-CZ" sz="2000" b="1" dirty="0">
                <a:sym typeface="Wingdings" panose="05000000000000000000" pitchFamily="2" charset="2"/>
              </a:rPr>
              <a:t>2) </a:t>
            </a:r>
            <a:r>
              <a:rPr lang="en-GB" sz="2000" b="1" dirty="0">
                <a:sym typeface="Wingdings" panose="05000000000000000000" pitchFamily="2" charset="2"/>
              </a:rPr>
              <a:t>Analysis of market power</a:t>
            </a:r>
          </a:p>
          <a:p>
            <a:r>
              <a:rPr lang="en-GB" sz="2000" dirty="0">
                <a:sym typeface="Wingdings" panose="05000000000000000000" pitchFamily="2" charset="2"/>
              </a:rPr>
              <a:t>In one-sided markets</a:t>
            </a:r>
          </a:p>
          <a:p>
            <a:pPr lvl="1"/>
            <a:r>
              <a:rPr lang="en-GB" sz="2000" dirty="0">
                <a:sym typeface="Wingdings" panose="05000000000000000000" pitchFamily="2" charset="2"/>
              </a:rPr>
              <a:t>Price above marginal costs signals market power</a:t>
            </a:r>
          </a:p>
          <a:p>
            <a:pPr lvl="1"/>
            <a:r>
              <a:rPr lang="en-GB" sz="2000" dirty="0">
                <a:sym typeface="Wingdings" panose="05000000000000000000" pitchFamily="2" charset="2"/>
              </a:rPr>
              <a:t>Price below marginal costs may indicate predatory behaviour</a:t>
            </a:r>
          </a:p>
          <a:p>
            <a:r>
              <a:rPr lang="en-GB" sz="2000" dirty="0">
                <a:sym typeface="Wingdings" panose="05000000000000000000" pitchFamily="2" charset="2"/>
              </a:rPr>
              <a:t>In two-side markets</a:t>
            </a:r>
          </a:p>
          <a:p>
            <a:pPr lvl="1"/>
            <a:r>
              <a:rPr lang="en-GB" sz="2000" dirty="0">
                <a:sym typeface="Wingdings" panose="05000000000000000000" pitchFamily="2" charset="2"/>
              </a:rPr>
              <a:t>Price above or below marginal costs may just be compensating for network effects</a:t>
            </a:r>
          </a:p>
          <a:p>
            <a:pPr>
              <a:buFont typeface="Wingdings" panose="05000000000000000000" pitchFamily="2" charset="2"/>
              <a:buChar char="è"/>
            </a:pPr>
            <a:r>
              <a:rPr lang="en-GB" sz="2000" dirty="0">
                <a:sym typeface="Wingdings" panose="05000000000000000000" pitchFamily="2" charset="2"/>
              </a:rPr>
              <a:t>Standard Lerner index no longer adequate</a:t>
            </a:r>
          </a:p>
          <a:p>
            <a:pPr>
              <a:buFont typeface="Wingdings" panose="05000000000000000000" pitchFamily="2" charset="2"/>
              <a:buChar char="è"/>
            </a:pPr>
            <a:r>
              <a:rPr lang="en-GB" sz="2000" dirty="0">
                <a:sym typeface="Wingdings" panose="05000000000000000000" pitchFamily="2" charset="2"/>
              </a:rPr>
              <a:t>Cost-based regulation hard to implement</a:t>
            </a:r>
          </a:p>
          <a:p>
            <a:pPr>
              <a:buFont typeface="Wingdings" panose="05000000000000000000" pitchFamily="2" charset="2"/>
              <a:buChar char="è"/>
            </a:pPr>
            <a:r>
              <a:rPr lang="en-GB" sz="2000" dirty="0">
                <a:sym typeface="Wingdings" panose="05000000000000000000" pitchFamily="2" charset="2"/>
              </a:rPr>
              <a:t>May be misleading to talk of cross-subsidisation – a “cross-subsidy” to buyers also benefits sellers through network effects</a:t>
            </a:r>
          </a:p>
          <a:p>
            <a:pPr lvl="1"/>
            <a:r>
              <a:rPr lang="en-GB" sz="2000" dirty="0">
                <a:sym typeface="Wingdings" panose="05000000000000000000" pitchFamily="2" charset="2"/>
              </a:rPr>
              <a:t>E.g. Freely distributed newspapers – advertisers would not necessarily be better off if the newspapers became paid and price of advertising went down</a:t>
            </a:r>
          </a:p>
          <a:p>
            <a:pPr marL="0" indent="0">
              <a:buNone/>
            </a:pPr>
            <a:r>
              <a:rPr lang="en-GB" sz="2000" dirty="0">
                <a:sym typeface="Wingdings" panose="05000000000000000000" pitchFamily="2" charset="2"/>
              </a:rPr>
              <a:t> More competition may lead to </a:t>
            </a:r>
            <a:r>
              <a:rPr lang="en-GB" sz="2000" i="1" dirty="0">
                <a:sym typeface="Wingdings" panose="05000000000000000000" pitchFamily="2" charset="2"/>
              </a:rPr>
              <a:t>more </a:t>
            </a:r>
            <a:r>
              <a:rPr lang="en-GB" sz="2000" dirty="0">
                <a:sym typeface="Wingdings" panose="05000000000000000000" pitchFamily="2" charset="2"/>
              </a:rPr>
              <a:t>asymmetric pricing structure</a:t>
            </a:r>
          </a:p>
          <a:p>
            <a:endParaRPr lang="en-GB" sz="2000" dirty="0">
              <a:sym typeface="Wingdings" panose="05000000000000000000" pitchFamily="2" charset="2"/>
            </a:endParaRPr>
          </a:p>
        </p:txBody>
      </p:sp>
    </p:spTree>
    <p:extLst>
      <p:ext uri="{BB962C8B-B14F-4D97-AF65-F5344CB8AC3E}">
        <p14:creationId xmlns:p14="http://schemas.microsoft.com/office/powerpoint/2010/main" val="30083964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Two-sided platforms with network effects:</a:t>
            </a:r>
          </a:p>
          <a:p>
            <a:r>
              <a:rPr lang="en-GB" dirty="0"/>
              <a:t>Implications for anti-trust policy</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424206" y="1474377"/>
            <a:ext cx="11765239" cy="5234808"/>
          </a:xfrm>
        </p:spPr>
        <p:txBody>
          <a:bodyPr>
            <a:normAutofit/>
          </a:bodyPr>
          <a:lstStyle/>
          <a:p>
            <a:pPr marL="0" indent="0">
              <a:buNone/>
            </a:pPr>
            <a:r>
              <a:rPr lang="cs-CZ" sz="2000" b="1" dirty="0">
                <a:sym typeface="Wingdings" panose="05000000000000000000" pitchFamily="2" charset="2"/>
              </a:rPr>
              <a:t>3) </a:t>
            </a:r>
            <a:r>
              <a:rPr lang="en-GB" sz="2000" b="1" dirty="0">
                <a:sym typeface="Wingdings" panose="05000000000000000000" pitchFamily="2" charset="2"/>
              </a:rPr>
              <a:t>Mergers</a:t>
            </a:r>
          </a:p>
          <a:p>
            <a:r>
              <a:rPr lang="en-GB" sz="2000" dirty="0">
                <a:sym typeface="Wingdings" panose="05000000000000000000" pitchFamily="2" charset="2"/>
              </a:rPr>
              <a:t>As discussed above, definition of market difficult</a:t>
            </a:r>
          </a:p>
          <a:p>
            <a:r>
              <a:rPr lang="en-GB" sz="2000" dirty="0">
                <a:sym typeface="Wingdings" panose="05000000000000000000" pitchFamily="2" charset="2"/>
              </a:rPr>
              <a:t>Market power and competition effects on both sides of the market need to be considered</a:t>
            </a:r>
          </a:p>
          <a:p>
            <a:pPr marL="0" indent="0">
              <a:buNone/>
            </a:pPr>
            <a:r>
              <a:rPr lang="cs-CZ" sz="2000" b="1" dirty="0">
                <a:sym typeface="Wingdings" panose="05000000000000000000" pitchFamily="2" charset="2"/>
              </a:rPr>
              <a:t>4) </a:t>
            </a:r>
            <a:r>
              <a:rPr lang="en-GB" sz="2000" b="1" dirty="0">
                <a:sym typeface="Wingdings" panose="05000000000000000000" pitchFamily="2" charset="2"/>
              </a:rPr>
              <a:t>Cartels and price-fixing</a:t>
            </a:r>
          </a:p>
          <a:p>
            <a:r>
              <a:rPr lang="en-GB" sz="2000" dirty="0">
                <a:sym typeface="Wingdings" panose="05000000000000000000" pitchFamily="2" charset="2"/>
              </a:rPr>
              <a:t>More difficult because it requires co-ordination on both sides of the market</a:t>
            </a:r>
          </a:p>
          <a:p>
            <a:r>
              <a:rPr lang="en-GB" sz="2000" dirty="0">
                <a:sym typeface="Wingdings" panose="05000000000000000000" pitchFamily="2" charset="2"/>
              </a:rPr>
              <a:t>Price-fixing may enhance efficiency by internalising the network externalities (note this is similar to R&amp;D collaboration in the presence of spillovers)</a:t>
            </a:r>
          </a:p>
          <a:p>
            <a:pPr marL="0" indent="0">
              <a:buNone/>
            </a:pPr>
            <a:r>
              <a:rPr lang="cs-CZ" sz="2000" b="1" dirty="0">
                <a:sym typeface="Wingdings" panose="05000000000000000000" pitchFamily="2" charset="2"/>
              </a:rPr>
              <a:t>5) </a:t>
            </a:r>
            <a:r>
              <a:rPr lang="en-GB" sz="2000" b="1" dirty="0">
                <a:sym typeface="Wingdings" panose="05000000000000000000" pitchFamily="2" charset="2"/>
              </a:rPr>
              <a:t>Regulation</a:t>
            </a:r>
          </a:p>
          <a:p>
            <a:r>
              <a:rPr lang="en-GB" sz="2000" dirty="0">
                <a:sym typeface="Wingdings" panose="05000000000000000000" pitchFamily="2" charset="2"/>
              </a:rPr>
              <a:t>Regulation that may be neutral in one-sided markets may not be such in two-sided</a:t>
            </a:r>
          </a:p>
          <a:p>
            <a:r>
              <a:rPr lang="cs-CZ" sz="2000" u="sng" dirty="0" err="1">
                <a:sym typeface="Wingdings" panose="05000000000000000000" pitchFamily="2" charset="2"/>
              </a:rPr>
              <a:t>Example</a:t>
            </a:r>
            <a:r>
              <a:rPr lang="cs-CZ" sz="2000" u="sng" dirty="0">
                <a:sym typeface="Wingdings" panose="05000000000000000000" pitchFamily="2" charset="2"/>
              </a:rPr>
              <a:t>: </a:t>
            </a:r>
            <a:r>
              <a:rPr lang="en-GB" sz="2000" dirty="0">
                <a:sym typeface="Wingdings" panose="05000000000000000000" pitchFamily="2" charset="2"/>
              </a:rPr>
              <a:t>Forcing a company to reduce prices does not help rivals, but regulating one price of a two-sided platform may put it at a disadvantage (e.g. forcing a club to charge the same entry fees to women and men</a:t>
            </a:r>
          </a:p>
        </p:txBody>
      </p:sp>
    </p:spTree>
    <p:extLst>
      <p:ext uri="{BB962C8B-B14F-4D97-AF65-F5344CB8AC3E}">
        <p14:creationId xmlns:p14="http://schemas.microsoft.com/office/powerpoint/2010/main" val="361223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Two-sided platforms with network effects:</a:t>
            </a:r>
          </a:p>
          <a:p>
            <a:r>
              <a:rPr lang="en-GB" dirty="0"/>
              <a:t>Implications for anti-trust policy</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901243" y="2697151"/>
            <a:ext cx="11288202" cy="4012034"/>
          </a:xfrm>
        </p:spPr>
        <p:txBody>
          <a:bodyPr>
            <a:normAutofit/>
          </a:bodyPr>
          <a:lstStyle/>
          <a:p>
            <a:pPr marL="0" indent="0">
              <a:buNone/>
            </a:pPr>
            <a:r>
              <a:rPr lang="cs-CZ" sz="2000" b="1" dirty="0" err="1">
                <a:sym typeface="Wingdings" panose="05000000000000000000" pitchFamily="2" charset="2"/>
              </a:rPr>
              <a:t>Summary</a:t>
            </a:r>
            <a:endParaRPr lang="cs-CZ" sz="2000" b="1" dirty="0">
              <a:sym typeface="Wingdings" panose="05000000000000000000" pitchFamily="2" charset="2"/>
            </a:endParaRPr>
          </a:p>
          <a:p>
            <a:pPr>
              <a:buFont typeface="Wingdings" panose="05000000000000000000" pitchFamily="2" charset="2"/>
              <a:buChar char="è"/>
            </a:pPr>
            <a:r>
              <a:rPr lang="en-GB" sz="2000" dirty="0">
                <a:sym typeface="Wingdings" panose="05000000000000000000" pitchFamily="2" charset="2"/>
              </a:rPr>
              <a:t>Two-sided aspects of markets have to be carefully considered</a:t>
            </a:r>
          </a:p>
          <a:p>
            <a:pPr>
              <a:buFont typeface="Wingdings" panose="05000000000000000000" pitchFamily="2" charset="2"/>
              <a:buChar char="è"/>
            </a:pPr>
            <a:r>
              <a:rPr lang="en-GB" sz="2000" dirty="0">
                <a:sym typeface="Wingdings" panose="05000000000000000000" pitchFamily="2" charset="2"/>
              </a:rPr>
              <a:t>One-sided logic can be very misleading</a:t>
            </a:r>
          </a:p>
        </p:txBody>
      </p:sp>
    </p:spTree>
    <p:extLst>
      <p:ext uri="{BB962C8B-B14F-4D97-AF65-F5344CB8AC3E}">
        <p14:creationId xmlns:p14="http://schemas.microsoft.com/office/powerpoint/2010/main" val="16243921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Lecture roadmap</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pPr marL="514350" indent="-514350">
              <a:buFont typeface="+mj-lt"/>
              <a:buAutoNum type="arabicPeriod"/>
            </a:pPr>
            <a:r>
              <a:rPr lang="cs-CZ" sz="2400" dirty="0" err="1">
                <a:sym typeface="Wingdings" panose="05000000000000000000" pitchFamily="2" charset="2"/>
              </a:rPr>
              <a:t>Pure</a:t>
            </a:r>
            <a:r>
              <a:rPr lang="cs-CZ" sz="2400" dirty="0">
                <a:sym typeface="Wingdings" panose="05000000000000000000" pitchFamily="2" charset="2"/>
              </a:rPr>
              <a:t> </a:t>
            </a:r>
            <a:r>
              <a:rPr lang="cs-CZ" sz="2400" dirty="0" err="1">
                <a:sym typeface="Wingdings" panose="05000000000000000000" pitchFamily="2" charset="2"/>
              </a:rPr>
              <a:t>dealers</a:t>
            </a:r>
            <a:r>
              <a:rPr lang="cs-CZ" sz="2400" dirty="0">
                <a:sym typeface="Wingdings" panose="05000000000000000000" pitchFamily="2" charset="2"/>
              </a:rPr>
              <a:t> vs. </a:t>
            </a:r>
            <a:r>
              <a:rPr lang="cs-CZ" sz="2400" dirty="0" err="1">
                <a:sym typeface="Wingdings" panose="05000000000000000000" pitchFamily="2" charset="2"/>
              </a:rPr>
              <a:t>platforms</a:t>
            </a:r>
            <a:endParaRPr lang="en-GB" sz="2400" dirty="0">
              <a:sym typeface="Wingdings" panose="05000000000000000000" pitchFamily="2" charset="2"/>
            </a:endParaRPr>
          </a:p>
          <a:p>
            <a:pPr marL="514350" indent="-514350">
              <a:buFont typeface="+mj-lt"/>
              <a:buAutoNum type="arabicPeriod"/>
            </a:pPr>
            <a:r>
              <a:rPr lang="cs-CZ" sz="2400" dirty="0">
                <a:sym typeface="Wingdings" panose="05000000000000000000" pitchFamily="2" charset="2"/>
              </a:rPr>
              <a:t>T</a:t>
            </a:r>
            <a:r>
              <a:rPr lang="en-GB" sz="2400" dirty="0">
                <a:sym typeface="Wingdings" panose="05000000000000000000" pitchFamily="2" charset="2"/>
              </a:rPr>
              <a:t>wo-sided platforms</a:t>
            </a:r>
            <a:r>
              <a:rPr lang="cs-CZ" sz="2400" dirty="0">
                <a:sym typeface="Wingdings" panose="05000000000000000000" pitchFamily="2" charset="2"/>
              </a:rPr>
              <a:t> </a:t>
            </a:r>
            <a:r>
              <a:rPr lang="cs-CZ" sz="2400" dirty="0" err="1">
                <a:sym typeface="Wingdings" panose="05000000000000000000" pitchFamily="2" charset="2"/>
              </a:rPr>
              <a:t>with</a:t>
            </a:r>
            <a:r>
              <a:rPr lang="cs-CZ" sz="2400" dirty="0">
                <a:sym typeface="Wingdings" panose="05000000000000000000" pitchFamily="2" charset="2"/>
              </a:rPr>
              <a:t>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514350" indent="-514350">
              <a:buFont typeface="+mj-lt"/>
              <a:buAutoNum type="arabicPeriod"/>
            </a:pPr>
            <a:r>
              <a:rPr lang="cs-CZ" sz="2400" dirty="0" err="1">
                <a:sym typeface="Wingdings" panose="05000000000000000000" pitchFamily="2" charset="2"/>
              </a:rPr>
              <a:t>Antitrust</a:t>
            </a:r>
            <a:r>
              <a:rPr lang="cs-CZ" sz="2400" dirty="0">
                <a:sym typeface="Wingdings" panose="05000000000000000000" pitchFamily="2" charset="2"/>
              </a:rPr>
              <a:t> </a:t>
            </a:r>
            <a:r>
              <a:rPr lang="cs-CZ" sz="2400" dirty="0" err="1">
                <a:sym typeface="Wingdings" panose="05000000000000000000" pitchFamily="2" charset="2"/>
              </a:rPr>
              <a:t>with</a:t>
            </a:r>
            <a:r>
              <a:rPr lang="cs-CZ" sz="2400" dirty="0">
                <a:sym typeface="Wingdings" panose="05000000000000000000" pitchFamily="2" charset="2"/>
              </a:rPr>
              <a:t>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514350" indent="-514350">
              <a:buFont typeface="+mj-lt"/>
              <a:buAutoNum type="arabicPeriod"/>
            </a:pPr>
            <a:r>
              <a:rPr lang="cs-CZ" sz="2400" b="1" dirty="0" err="1">
                <a:solidFill>
                  <a:schemeClr val="accent1"/>
                </a:solidFill>
                <a:sym typeface="Wingdings" panose="05000000000000000000" pitchFamily="2" charset="2"/>
              </a:rPr>
              <a:t>Infomediaries</a:t>
            </a:r>
            <a:endParaRPr lang="cs-CZ" sz="2400" b="1" dirty="0">
              <a:solidFill>
                <a:schemeClr val="accent1"/>
              </a:solidFill>
              <a:sym typeface="Wingdings" panose="05000000000000000000" pitchFamily="2" charset="2"/>
            </a:endParaRPr>
          </a:p>
        </p:txBody>
      </p:sp>
    </p:spTree>
    <p:extLst>
      <p:ext uri="{BB962C8B-B14F-4D97-AF65-F5344CB8AC3E}">
        <p14:creationId xmlns:p14="http://schemas.microsoft.com/office/powerpoint/2010/main" val="3624395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tomers Who Bought This Item Also Bought…Affinity Analysis Explained –  MeasuringU">
            <a:extLst>
              <a:ext uri="{FF2B5EF4-FFF2-40B4-BE49-F238E27FC236}">
                <a16:creationId xmlns:a16="http://schemas.microsoft.com/office/drawing/2014/main" id="{C1992FD3-B042-092C-E4C8-C93724CF0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00032"/>
            <a:ext cx="5629882" cy="19139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Funniest Tweets of People Roasting Airbnb">
            <a:extLst>
              <a:ext uri="{FF2B5EF4-FFF2-40B4-BE49-F238E27FC236}">
                <a16:creationId xmlns:a16="http://schemas.microsoft.com/office/drawing/2014/main" id="{383A0B33-5D74-25C1-259C-17FB13AD37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0050" y="4275785"/>
            <a:ext cx="5941950" cy="31273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30 Times People Totally Nailed Amazon Reviews | DeMilked">
            <a:extLst>
              <a:ext uri="{FF2B5EF4-FFF2-40B4-BE49-F238E27FC236}">
                <a16:creationId xmlns:a16="http://schemas.microsoft.com/office/drawing/2014/main" id="{A6F2DF28-9C8E-5708-CFD0-37D7DC414E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6150" y="2760464"/>
            <a:ext cx="4415600" cy="231819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Infomediaries</a:t>
            </a:r>
            <a:endParaRPr lang="cs-CZ" dirty="0"/>
          </a:p>
        </p:txBody>
      </p:sp>
      <p:pic>
        <p:nvPicPr>
          <p:cNvPr id="1028" name="Picture 4" descr="Shopzilla Alternatives and Similar Sites / Apps | AlternativeTo">
            <a:extLst>
              <a:ext uri="{FF2B5EF4-FFF2-40B4-BE49-F238E27FC236}">
                <a16:creationId xmlns:a16="http://schemas.microsoft.com/office/drawing/2014/main" id="{C1E84193-7340-3003-50FC-0183A5A8D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613" y="4275785"/>
            <a:ext cx="2393537" cy="23935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5ADD53E-65C1-A3A7-367E-80CFE2BF70CC}"/>
              </a:ext>
            </a:extLst>
          </p:cNvPr>
          <p:cNvPicPr>
            <a:picLocks noChangeAspect="1"/>
          </p:cNvPicPr>
          <p:nvPr/>
        </p:nvPicPr>
        <p:blipFill>
          <a:blip r:embed="rId7"/>
          <a:stretch>
            <a:fillRect/>
          </a:stretch>
        </p:blipFill>
        <p:spPr>
          <a:xfrm>
            <a:off x="8310631" y="146920"/>
            <a:ext cx="3312134" cy="4001678"/>
          </a:xfrm>
          <a:prstGeom prst="rect">
            <a:avLst/>
          </a:prstGeom>
        </p:spPr>
      </p:pic>
    </p:spTree>
    <p:extLst>
      <p:ext uri="{BB962C8B-B14F-4D97-AF65-F5344CB8AC3E}">
        <p14:creationId xmlns:p14="http://schemas.microsoft.com/office/powerpoint/2010/main" val="18202224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Recommender systems</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r>
              <a:rPr lang="en-US" sz="2000" dirty="0">
                <a:sym typeface="Wingdings" panose="05000000000000000000" pitchFamily="2" charset="2"/>
              </a:rPr>
              <a:t>Internet makes finding, evaluating and buying many goods easier</a:t>
            </a:r>
          </a:p>
          <a:p>
            <a:r>
              <a:rPr lang="en-US" sz="2000" b="1" dirty="0">
                <a:sym typeface="Wingdings" panose="05000000000000000000" pitchFamily="2" charset="2"/>
              </a:rPr>
              <a:t>Frictionless trade hypothesis</a:t>
            </a:r>
          </a:p>
          <a:p>
            <a:pPr lvl="1"/>
            <a:r>
              <a:rPr lang="en-US" sz="2000" dirty="0">
                <a:sym typeface="Wingdings" panose="05000000000000000000" pitchFamily="2" charset="2"/>
              </a:rPr>
              <a:t>Early discussions of internet markets focused on how easier price comparisons lead to fiercer price competition</a:t>
            </a:r>
          </a:p>
          <a:p>
            <a:r>
              <a:rPr lang="en-US" sz="2000" b="1" dirty="0">
                <a:sym typeface="Wingdings" panose="05000000000000000000" pitchFamily="2" charset="2"/>
              </a:rPr>
              <a:t>Long tail hypothesis</a:t>
            </a:r>
          </a:p>
          <a:p>
            <a:pPr lvl="1"/>
            <a:r>
              <a:rPr lang="en-US" sz="2000" dirty="0">
                <a:sym typeface="Wingdings" panose="05000000000000000000" pitchFamily="2" charset="2"/>
              </a:rPr>
              <a:t>But possibly a more important effect on the </a:t>
            </a:r>
            <a:r>
              <a:rPr lang="en-US" sz="2000" i="1" dirty="0">
                <a:sym typeface="Wingdings" panose="05000000000000000000" pitchFamily="2" charset="2"/>
              </a:rPr>
              <a:t>composition</a:t>
            </a:r>
            <a:r>
              <a:rPr lang="en-US" sz="2000" dirty="0">
                <a:sym typeface="Wingdings" panose="05000000000000000000" pitchFamily="2" charset="2"/>
              </a:rPr>
              <a:t> of purchased products and the effects on product variety</a:t>
            </a:r>
          </a:p>
          <a:p>
            <a:pPr lvl="1"/>
            <a:r>
              <a:rPr lang="en-US" sz="2000" dirty="0">
                <a:sym typeface="Wingdings" panose="05000000000000000000" pitchFamily="2" charset="2"/>
              </a:rPr>
              <a:t>In particular, internet finds it easier to identify and access niche products</a:t>
            </a:r>
          </a:p>
          <a:p>
            <a:pPr lvl="1"/>
            <a:r>
              <a:rPr lang="en-US" sz="2000" dirty="0">
                <a:sym typeface="Wingdings" panose="05000000000000000000" pitchFamily="2" charset="2"/>
              </a:rPr>
              <a:t>Do niche products do relatively better on the internet?  the “</a:t>
            </a:r>
            <a:r>
              <a:rPr lang="en-US" sz="2000" b="1" dirty="0">
                <a:sym typeface="Wingdings" panose="05000000000000000000" pitchFamily="2" charset="2"/>
              </a:rPr>
              <a:t>long tail</a:t>
            </a:r>
            <a:r>
              <a:rPr lang="en-US" sz="2000" dirty="0">
                <a:sym typeface="Wingdings" panose="05000000000000000000" pitchFamily="2" charset="2"/>
              </a:rPr>
              <a:t>” hypothesis</a:t>
            </a:r>
            <a:endParaRPr lang="cs-CZ" sz="2000" dirty="0">
              <a:sym typeface="Wingdings" panose="05000000000000000000" pitchFamily="2" charset="2"/>
            </a:endParaRPr>
          </a:p>
        </p:txBody>
      </p:sp>
    </p:spTree>
    <p:extLst>
      <p:ext uri="{BB962C8B-B14F-4D97-AF65-F5344CB8AC3E}">
        <p14:creationId xmlns:p14="http://schemas.microsoft.com/office/powerpoint/2010/main" val="2721930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Recommender systems</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pPr marL="0" indent="0">
              <a:buNone/>
            </a:pPr>
            <a:r>
              <a:rPr lang="en-US" dirty="0">
                <a:sym typeface="Wingdings" panose="05000000000000000000" pitchFamily="2" charset="2"/>
              </a:rPr>
              <a:t>How do online shoppers receive recommendations for products?</a:t>
            </a:r>
          </a:p>
          <a:p>
            <a:pPr marL="514350" indent="-514350">
              <a:buFont typeface="+mj-lt"/>
              <a:buAutoNum type="arabicPeriod"/>
            </a:pPr>
            <a:r>
              <a:rPr lang="en-US" dirty="0">
                <a:sym typeface="Wingdings" panose="05000000000000000000" pitchFamily="2" charset="2"/>
              </a:rPr>
              <a:t>Customer reviews</a:t>
            </a:r>
          </a:p>
          <a:p>
            <a:pPr marL="514350" indent="-514350">
              <a:buFont typeface="+mj-lt"/>
              <a:buAutoNum type="arabicPeriod"/>
            </a:pPr>
            <a:r>
              <a:rPr lang="en-US" dirty="0">
                <a:sym typeface="Wingdings" panose="05000000000000000000" pitchFamily="2" charset="2"/>
              </a:rPr>
              <a:t>Automated systems based on historic click and purchasing data</a:t>
            </a:r>
            <a:endParaRPr lang="cs-CZ" dirty="0">
              <a:sym typeface="Wingdings" panose="05000000000000000000" pitchFamily="2" charset="2"/>
            </a:endParaRPr>
          </a:p>
        </p:txBody>
      </p:sp>
    </p:spTree>
    <p:extLst>
      <p:ext uri="{BB962C8B-B14F-4D97-AF65-F5344CB8AC3E}">
        <p14:creationId xmlns:p14="http://schemas.microsoft.com/office/powerpoint/2010/main" val="2280292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Recommender</a:t>
            </a:r>
            <a:r>
              <a:rPr lang="cs-CZ" dirty="0"/>
              <a:t> </a:t>
            </a:r>
            <a:r>
              <a:rPr lang="cs-CZ" dirty="0" err="1"/>
              <a:t>systems</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r>
              <a:rPr lang="cs-CZ" sz="2000" dirty="0" err="1">
                <a:sym typeface="Wingdings" panose="05000000000000000000" pitchFamily="2" charset="2"/>
              </a:rPr>
              <a:t>Potentially</a:t>
            </a:r>
            <a:r>
              <a:rPr lang="cs-CZ" sz="2000" dirty="0">
                <a:sym typeface="Wingdings" panose="05000000000000000000" pitchFamily="2" charset="2"/>
              </a:rPr>
              <a:t> </a:t>
            </a:r>
            <a:r>
              <a:rPr lang="cs-CZ" sz="2000" dirty="0" err="1">
                <a:sym typeface="Wingdings" panose="05000000000000000000" pitchFamily="2" charset="2"/>
              </a:rPr>
              <a:t>even</a:t>
            </a:r>
            <a:r>
              <a:rPr lang="cs-CZ" sz="2000" dirty="0">
                <a:sym typeface="Wingdings" panose="05000000000000000000" pitchFamily="2" charset="2"/>
              </a:rPr>
              <a:t> more </a:t>
            </a:r>
            <a:r>
              <a:rPr lang="cs-CZ" sz="2000" dirty="0" err="1">
                <a:sym typeface="Wingdings" panose="05000000000000000000" pitchFamily="2" charset="2"/>
              </a:rPr>
              <a:t>impactful</a:t>
            </a:r>
            <a:r>
              <a:rPr lang="cs-CZ" sz="2000" dirty="0">
                <a:sym typeface="Wingdings" panose="05000000000000000000" pitchFamily="2" charset="2"/>
              </a:rPr>
              <a:t> </a:t>
            </a:r>
            <a:r>
              <a:rPr lang="cs-CZ" sz="2000" dirty="0" err="1">
                <a:sym typeface="Wingdings" panose="05000000000000000000" pitchFamily="2" charset="2"/>
              </a:rPr>
              <a:t>than</a:t>
            </a:r>
            <a:r>
              <a:rPr lang="cs-CZ" sz="2000" dirty="0">
                <a:sym typeface="Wingdings" panose="05000000000000000000" pitchFamily="2" charset="2"/>
              </a:rPr>
              <a:t> </a:t>
            </a:r>
            <a:r>
              <a:rPr lang="cs-CZ" sz="2000" dirty="0" err="1">
                <a:sym typeface="Wingdings" panose="05000000000000000000" pitchFamily="2" charset="2"/>
              </a:rPr>
              <a:t>reviews</a:t>
            </a:r>
            <a:r>
              <a:rPr lang="cs-CZ" sz="2000" dirty="0">
                <a:sym typeface="Wingdings" panose="05000000000000000000" pitchFamily="2" charset="2"/>
              </a:rPr>
              <a:t>, </a:t>
            </a:r>
            <a:r>
              <a:rPr lang="cs-CZ" sz="2000" dirty="0" err="1">
                <a:sym typeface="Wingdings" panose="05000000000000000000" pitchFamily="2" charset="2"/>
              </a:rPr>
              <a:t>because</a:t>
            </a:r>
            <a:r>
              <a:rPr lang="cs-CZ" sz="2000" dirty="0">
                <a:sym typeface="Wingdings" panose="05000000000000000000" pitchFamily="2" charset="2"/>
              </a:rPr>
              <a:t> </a:t>
            </a:r>
            <a:r>
              <a:rPr lang="cs-CZ" sz="2000" dirty="0" err="1">
                <a:sym typeface="Wingdings" panose="05000000000000000000" pitchFamily="2" charset="2"/>
              </a:rPr>
              <a:t>based</a:t>
            </a:r>
            <a:r>
              <a:rPr lang="cs-CZ" sz="2000" dirty="0">
                <a:sym typeface="Wingdings" panose="05000000000000000000" pitchFamily="2" charset="2"/>
              </a:rPr>
              <a:t> on </a:t>
            </a:r>
            <a:r>
              <a:rPr lang="cs-CZ" sz="2000" dirty="0" err="1">
                <a:sym typeface="Wingdings" panose="05000000000000000000" pitchFamily="2" charset="2"/>
              </a:rPr>
              <a:t>actual</a:t>
            </a:r>
            <a:r>
              <a:rPr lang="cs-CZ" sz="2000" dirty="0">
                <a:sym typeface="Wingdings" panose="05000000000000000000" pitchFamily="2" charset="2"/>
              </a:rPr>
              <a:t> </a:t>
            </a:r>
            <a:r>
              <a:rPr lang="cs-CZ" sz="2000" dirty="0" err="1">
                <a:sym typeface="Wingdings" panose="05000000000000000000" pitchFamily="2" charset="2"/>
              </a:rPr>
              <a:t>purchase</a:t>
            </a:r>
            <a:r>
              <a:rPr lang="cs-CZ" sz="2000" dirty="0">
                <a:sym typeface="Wingdings" panose="05000000000000000000" pitchFamily="2" charset="2"/>
              </a:rPr>
              <a:t> </a:t>
            </a:r>
            <a:r>
              <a:rPr lang="cs-CZ" sz="2000" dirty="0" err="1">
                <a:sym typeface="Wingdings" panose="05000000000000000000" pitchFamily="2" charset="2"/>
              </a:rPr>
              <a:t>decisions</a:t>
            </a:r>
            <a:endParaRPr lang="cs-CZ" sz="2000" dirty="0">
              <a:sym typeface="Wingdings" panose="05000000000000000000" pitchFamily="2" charset="2"/>
            </a:endParaRPr>
          </a:p>
          <a:p>
            <a:pPr lvl="1"/>
            <a:r>
              <a:rPr lang="cs-CZ" sz="2000" b="1" dirty="0" err="1">
                <a:sym typeface="Wingdings" panose="05000000000000000000" pitchFamily="2" charset="2"/>
              </a:rPr>
              <a:t>Automated</a:t>
            </a:r>
            <a:r>
              <a:rPr lang="cs-CZ" sz="2000" b="1" dirty="0">
                <a:sym typeface="Wingdings" panose="05000000000000000000" pitchFamily="2" charset="2"/>
              </a:rPr>
              <a:t> - popularity-</a:t>
            </a:r>
            <a:r>
              <a:rPr lang="cs-CZ" sz="2000" b="1" dirty="0" err="1">
                <a:sym typeface="Wingdings" panose="05000000000000000000" pitchFamily="2" charset="2"/>
              </a:rPr>
              <a:t>based</a:t>
            </a:r>
            <a:endParaRPr lang="cs-CZ" sz="2000" b="1" dirty="0">
              <a:sym typeface="Wingdings" panose="05000000000000000000" pitchFamily="2" charset="2"/>
            </a:endParaRPr>
          </a:p>
          <a:p>
            <a:pPr lvl="1"/>
            <a:r>
              <a:rPr lang="cs-CZ" sz="2000" b="1" dirty="0" err="1">
                <a:sym typeface="Wingdings" panose="05000000000000000000" pitchFamily="2" charset="2"/>
              </a:rPr>
              <a:t>Automated</a:t>
            </a:r>
            <a:r>
              <a:rPr lang="cs-CZ" sz="2000" b="1" dirty="0">
                <a:sym typeface="Wingdings" panose="05000000000000000000" pitchFamily="2" charset="2"/>
              </a:rPr>
              <a:t> - co-</a:t>
            </a:r>
            <a:r>
              <a:rPr lang="cs-CZ" sz="2000" b="1" dirty="0" err="1">
                <a:sym typeface="Wingdings" panose="05000000000000000000" pitchFamily="2" charset="2"/>
              </a:rPr>
              <a:t>purchase</a:t>
            </a:r>
            <a:r>
              <a:rPr lang="cs-CZ" sz="2000" b="1" dirty="0">
                <a:sym typeface="Wingdings" panose="05000000000000000000" pitchFamily="2" charset="2"/>
              </a:rPr>
              <a:t>-</a:t>
            </a:r>
            <a:r>
              <a:rPr lang="cs-CZ" sz="2000" b="1" dirty="0" err="1">
                <a:sym typeface="Wingdings" panose="05000000000000000000" pitchFamily="2" charset="2"/>
              </a:rPr>
              <a:t>based</a:t>
            </a:r>
            <a:endParaRPr lang="cs-CZ" sz="2000" b="1" dirty="0">
              <a:sym typeface="Wingdings" panose="05000000000000000000" pitchFamily="2" charset="2"/>
            </a:endParaRPr>
          </a:p>
          <a:p>
            <a:pPr lvl="1"/>
            <a:r>
              <a:rPr lang="cs-CZ" sz="2000" b="1" dirty="0" err="1">
                <a:sym typeface="Wingdings" panose="05000000000000000000" pitchFamily="2" charset="2"/>
              </a:rPr>
              <a:t>Customer</a:t>
            </a:r>
            <a:r>
              <a:rPr lang="cs-CZ" sz="2000" b="1" dirty="0">
                <a:sym typeface="Wingdings" panose="05000000000000000000" pitchFamily="2" charset="2"/>
              </a:rPr>
              <a:t> </a:t>
            </a:r>
            <a:r>
              <a:rPr lang="cs-CZ" sz="2000" b="1" dirty="0" err="1">
                <a:sym typeface="Wingdings" panose="05000000000000000000" pitchFamily="2" charset="2"/>
              </a:rPr>
              <a:t>reviews</a:t>
            </a:r>
            <a:endParaRPr lang="cs-CZ" sz="2000" b="1" dirty="0">
              <a:sym typeface="Wingdings" panose="05000000000000000000" pitchFamily="2" charset="2"/>
            </a:endParaRPr>
          </a:p>
        </p:txBody>
      </p:sp>
    </p:spTree>
    <p:extLst>
      <p:ext uri="{BB962C8B-B14F-4D97-AF65-F5344CB8AC3E}">
        <p14:creationId xmlns:p14="http://schemas.microsoft.com/office/powerpoint/2010/main" val="4024601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Popularity-</a:t>
            </a:r>
            <a:r>
              <a:rPr lang="cs-CZ" dirty="0" err="1"/>
              <a:t>based</a:t>
            </a:r>
            <a:r>
              <a:rPr lang="cs-CZ" dirty="0"/>
              <a:t> </a:t>
            </a:r>
            <a:r>
              <a:rPr lang="cs-CZ" dirty="0" err="1"/>
              <a:t>recommender</a:t>
            </a:r>
            <a:r>
              <a:rPr lang="cs-CZ" dirty="0"/>
              <a:t> </a:t>
            </a:r>
            <a:r>
              <a:rPr lang="cs-CZ" dirty="0" err="1"/>
              <a:t>systems</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endParaRPr lang="cs-CZ" sz="2000" dirty="0">
              <a:sym typeface="Wingdings" panose="05000000000000000000" pitchFamily="2" charset="2"/>
            </a:endParaRPr>
          </a:p>
          <a:p>
            <a:endParaRPr lang="cs-CZ" sz="2000" dirty="0">
              <a:sym typeface="Wingdings" panose="05000000000000000000" pitchFamily="2" charset="2"/>
            </a:endParaRPr>
          </a:p>
          <a:p>
            <a:endParaRPr lang="cs-CZ" sz="2000" dirty="0">
              <a:sym typeface="Wingdings" panose="05000000000000000000" pitchFamily="2" charset="2"/>
            </a:endParaRPr>
          </a:p>
          <a:p>
            <a:endParaRPr lang="cs-CZ" sz="2000" dirty="0">
              <a:sym typeface="Wingdings" panose="05000000000000000000" pitchFamily="2" charset="2"/>
            </a:endParaRPr>
          </a:p>
          <a:p>
            <a:endParaRPr lang="cs-CZ" sz="2000" dirty="0">
              <a:sym typeface="Wingdings" panose="05000000000000000000" pitchFamily="2" charset="2"/>
            </a:endParaRPr>
          </a:p>
          <a:p>
            <a:endParaRPr lang="cs-CZ" sz="2000" dirty="0">
              <a:sym typeface="Wingdings" panose="05000000000000000000" pitchFamily="2" charset="2"/>
            </a:endParaRPr>
          </a:p>
          <a:p>
            <a:endParaRPr lang="cs-CZ" sz="2000" dirty="0">
              <a:sym typeface="Wingdings" panose="05000000000000000000" pitchFamily="2" charset="2"/>
            </a:endParaRPr>
          </a:p>
          <a:p>
            <a:endParaRPr lang="cs-CZ" sz="2000" dirty="0">
              <a:sym typeface="Wingdings" panose="05000000000000000000" pitchFamily="2" charset="2"/>
            </a:endParaRPr>
          </a:p>
          <a:p>
            <a:r>
              <a:rPr lang="cs-CZ" sz="2000" dirty="0" err="1">
                <a:sym typeface="Wingdings" panose="05000000000000000000" pitchFamily="2" charset="2"/>
              </a:rPr>
              <a:t>Should</a:t>
            </a:r>
            <a:r>
              <a:rPr lang="cs-CZ" sz="2000" dirty="0">
                <a:sym typeface="Wingdings" panose="05000000000000000000" pitchFamily="2" charset="2"/>
              </a:rPr>
              <a:t> I </a:t>
            </a:r>
            <a:r>
              <a:rPr lang="cs-CZ" sz="2000" dirty="0" err="1">
                <a:sym typeface="Wingdings" panose="05000000000000000000" pitchFamily="2" charset="2"/>
              </a:rPr>
              <a:t>buy</a:t>
            </a:r>
            <a:r>
              <a:rPr lang="cs-CZ" sz="2000" dirty="0">
                <a:sym typeface="Wingdings" panose="05000000000000000000" pitchFamily="2" charset="2"/>
              </a:rPr>
              <a:t> a </a:t>
            </a:r>
            <a:r>
              <a:rPr lang="cs-CZ" sz="2000" dirty="0" err="1">
                <a:sym typeface="Wingdings" panose="05000000000000000000" pitchFamily="2" charset="2"/>
              </a:rPr>
              <a:t>product</a:t>
            </a:r>
            <a:r>
              <a:rPr lang="cs-CZ" sz="2000" dirty="0">
                <a:sym typeface="Wingdings" panose="05000000000000000000" pitchFamily="2" charset="2"/>
              </a:rPr>
              <a:t> just </a:t>
            </a:r>
            <a:r>
              <a:rPr lang="cs-CZ" sz="2000" dirty="0" err="1">
                <a:sym typeface="Wingdings" panose="05000000000000000000" pitchFamily="2" charset="2"/>
              </a:rPr>
              <a:t>because</a:t>
            </a:r>
            <a:r>
              <a:rPr lang="cs-CZ" sz="2000" dirty="0">
                <a:sym typeface="Wingdings" panose="05000000000000000000" pitchFamily="2" charset="2"/>
              </a:rPr>
              <a:t> a lot </a:t>
            </a:r>
            <a:r>
              <a:rPr lang="cs-CZ" sz="2000" dirty="0" err="1">
                <a:sym typeface="Wingdings" panose="05000000000000000000" pitchFamily="2" charset="2"/>
              </a:rPr>
              <a:t>of</a:t>
            </a:r>
            <a:r>
              <a:rPr lang="cs-CZ" sz="2000" dirty="0">
                <a:sym typeface="Wingdings" panose="05000000000000000000" pitchFamily="2" charset="2"/>
              </a:rPr>
              <a:t> </a:t>
            </a:r>
            <a:r>
              <a:rPr lang="cs-CZ" sz="2000" dirty="0" err="1">
                <a:sym typeface="Wingdings" panose="05000000000000000000" pitchFamily="2" charset="2"/>
              </a:rPr>
              <a:t>people</a:t>
            </a:r>
            <a:r>
              <a:rPr lang="cs-CZ" sz="2000" dirty="0">
                <a:sym typeface="Wingdings" panose="05000000000000000000" pitchFamily="2" charset="2"/>
              </a:rPr>
              <a:t> are </a:t>
            </a:r>
            <a:r>
              <a:rPr lang="cs-CZ" sz="2000" dirty="0" err="1">
                <a:sym typeface="Wingdings" panose="05000000000000000000" pitchFamily="2" charset="2"/>
              </a:rPr>
              <a:t>buying</a:t>
            </a:r>
            <a:r>
              <a:rPr lang="cs-CZ" sz="2000" dirty="0">
                <a:sym typeface="Wingdings" panose="05000000000000000000" pitchFamily="2" charset="2"/>
              </a:rPr>
              <a:t> </a:t>
            </a:r>
            <a:r>
              <a:rPr lang="cs-CZ" sz="2000" dirty="0" err="1">
                <a:sym typeface="Wingdings" panose="05000000000000000000" pitchFamily="2" charset="2"/>
              </a:rPr>
              <a:t>it</a:t>
            </a:r>
            <a:r>
              <a:rPr lang="cs-CZ" sz="2000" dirty="0">
                <a:sym typeface="Wingdings" panose="05000000000000000000" pitchFamily="2" charset="2"/>
              </a:rPr>
              <a:t>?</a:t>
            </a:r>
          </a:p>
          <a:p>
            <a:r>
              <a:rPr lang="cs-CZ" sz="2000" dirty="0">
                <a:sym typeface="Wingdings" panose="05000000000000000000" pitchFamily="2" charset="2"/>
              </a:rPr>
              <a:t>It </a:t>
            </a:r>
            <a:r>
              <a:rPr lang="cs-CZ" sz="2000" dirty="0" err="1">
                <a:sym typeface="Wingdings" panose="05000000000000000000" pitchFamily="2" charset="2"/>
              </a:rPr>
              <a:t>turns</a:t>
            </a:r>
            <a:r>
              <a:rPr lang="cs-CZ" sz="2000" dirty="0">
                <a:sym typeface="Wingdings" panose="05000000000000000000" pitchFamily="2" charset="2"/>
              </a:rPr>
              <a:t> out </a:t>
            </a:r>
            <a:r>
              <a:rPr lang="cs-CZ" sz="2000" dirty="0" err="1">
                <a:sym typeface="Wingdings" panose="05000000000000000000" pitchFamily="2" charset="2"/>
              </a:rPr>
              <a:t>that</a:t>
            </a:r>
            <a:r>
              <a:rPr lang="cs-CZ" sz="2000" dirty="0">
                <a:sym typeface="Wingdings" panose="05000000000000000000" pitchFamily="2" charset="2"/>
              </a:rPr>
              <a:t> </a:t>
            </a:r>
            <a:r>
              <a:rPr lang="cs-CZ" sz="2000" dirty="0" err="1">
                <a:sym typeface="Wingdings" panose="05000000000000000000" pitchFamily="2" charset="2"/>
              </a:rPr>
              <a:t>yes</a:t>
            </a:r>
            <a:r>
              <a:rPr lang="cs-CZ" sz="2000" dirty="0">
                <a:sym typeface="Wingdings" panose="05000000000000000000" pitchFamily="2" charset="2"/>
              </a:rPr>
              <a:t>: Popularity-</a:t>
            </a:r>
            <a:r>
              <a:rPr lang="cs-CZ" sz="2000" dirty="0" err="1">
                <a:sym typeface="Wingdings" panose="05000000000000000000" pitchFamily="2" charset="2"/>
              </a:rPr>
              <a:t>based</a:t>
            </a:r>
            <a:r>
              <a:rPr lang="cs-CZ" sz="2000" dirty="0">
                <a:sym typeface="Wingdings" panose="05000000000000000000" pitchFamily="2" charset="2"/>
              </a:rPr>
              <a:t> </a:t>
            </a:r>
            <a:r>
              <a:rPr lang="cs-CZ" sz="2000" dirty="0" err="1">
                <a:sym typeface="Wingdings" panose="05000000000000000000" pitchFamily="2" charset="2"/>
              </a:rPr>
              <a:t>recommendations</a:t>
            </a:r>
            <a:r>
              <a:rPr lang="cs-CZ" sz="2000" dirty="0">
                <a:sym typeface="Wingdings" panose="05000000000000000000" pitchFamily="2" charset="2"/>
              </a:rPr>
              <a:t> </a:t>
            </a:r>
            <a:r>
              <a:rPr lang="cs-CZ" sz="2000" dirty="0" err="1">
                <a:sym typeface="Wingdings" panose="05000000000000000000" pitchFamily="2" charset="2"/>
              </a:rPr>
              <a:t>then</a:t>
            </a:r>
            <a:r>
              <a:rPr lang="cs-CZ" sz="2000" dirty="0">
                <a:sym typeface="Wingdings" panose="05000000000000000000" pitchFamily="2" charset="2"/>
              </a:rPr>
              <a:t> h</a:t>
            </a:r>
            <a:r>
              <a:rPr lang="en-GB" sz="2000" dirty="0" err="1">
                <a:sym typeface="Wingdings" panose="05000000000000000000" pitchFamily="2" charset="2"/>
              </a:rPr>
              <a:t>elp</a:t>
            </a:r>
            <a:r>
              <a:rPr lang="en-GB" sz="2000" dirty="0">
                <a:sym typeface="Wingdings" panose="05000000000000000000" pitchFamily="2" charset="2"/>
              </a:rPr>
              <a:t> niche products relative to mainstream products because they highlight high-quality niche product</a:t>
            </a:r>
            <a:r>
              <a:rPr lang="cs-CZ" sz="2000" dirty="0">
                <a:sym typeface="Wingdings" panose="05000000000000000000" pitchFamily="2" charset="2"/>
              </a:rPr>
              <a:t>s</a:t>
            </a:r>
            <a:r>
              <a:rPr lang="en-GB" sz="2000" dirty="0">
                <a:sym typeface="Wingdings" panose="05000000000000000000" pitchFamily="2" charset="2"/>
              </a:rPr>
              <a:t> and low-quality mainstream products</a:t>
            </a:r>
            <a:endParaRPr lang="cs-CZ" sz="2000" dirty="0">
              <a:sym typeface="Wingdings" panose="05000000000000000000" pitchFamily="2" charset="2"/>
            </a:endParaRPr>
          </a:p>
          <a:p>
            <a:endParaRPr lang="cs-CZ" sz="2000" dirty="0">
              <a:sym typeface="Wingdings" panose="05000000000000000000" pitchFamily="2" charset="2"/>
            </a:endParaRPr>
          </a:p>
        </p:txBody>
      </p:sp>
      <p:pic>
        <p:nvPicPr>
          <p:cNvPr id="3" name="Picture 2">
            <a:extLst>
              <a:ext uri="{FF2B5EF4-FFF2-40B4-BE49-F238E27FC236}">
                <a16:creationId xmlns:a16="http://schemas.microsoft.com/office/drawing/2014/main" id="{226027F8-CC15-AA8B-EC58-67B7A0D38B24}"/>
              </a:ext>
            </a:extLst>
          </p:cNvPr>
          <p:cNvPicPr>
            <a:picLocks noChangeAspect="1"/>
          </p:cNvPicPr>
          <p:nvPr/>
        </p:nvPicPr>
        <p:blipFill>
          <a:blip r:embed="rId3"/>
          <a:stretch>
            <a:fillRect/>
          </a:stretch>
        </p:blipFill>
        <p:spPr>
          <a:xfrm>
            <a:off x="1983049" y="1196615"/>
            <a:ext cx="6121561" cy="3443378"/>
          </a:xfrm>
          <a:prstGeom prst="rect">
            <a:avLst/>
          </a:prstGeom>
        </p:spPr>
      </p:pic>
      <p:sp>
        <p:nvSpPr>
          <p:cNvPr id="5" name="Oval 4">
            <a:extLst>
              <a:ext uri="{FF2B5EF4-FFF2-40B4-BE49-F238E27FC236}">
                <a16:creationId xmlns:a16="http://schemas.microsoft.com/office/drawing/2014/main" id="{AB8F19AD-01E9-CD7E-47A0-FD377213812D}"/>
              </a:ext>
            </a:extLst>
          </p:cNvPr>
          <p:cNvSpPr/>
          <p:nvPr/>
        </p:nvSpPr>
        <p:spPr>
          <a:xfrm>
            <a:off x="4788816" y="2007909"/>
            <a:ext cx="914400" cy="36764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6853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tomers Who Bought This Item Also Bought…Affinity Analysis Explained –  MeasuringU">
            <a:extLst>
              <a:ext uri="{FF2B5EF4-FFF2-40B4-BE49-F238E27FC236}">
                <a16:creationId xmlns:a16="http://schemas.microsoft.com/office/drawing/2014/main" id="{2A625816-C05D-BD7A-412D-97CDAFC356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840" y="1217023"/>
            <a:ext cx="7296922" cy="248066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Co-purchase recommender systems</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160256" y="3560323"/>
            <a:ext cx="11792932" cy="3148862"/>
          </a:xfrm>
        </p:spPr>
        <p:txBody>
          <a:bodyPr>
            <a:normAutofit/>
          </a:bodyPr>
          <a:lstStyle/>
          <a:p>
            <a:r>
              <a:rPr lang="en-GB" sz="2000" dirty="0">
                <a:sym typeface="Wingdings" panose="05000000000000000000" pitchFamily="2" charset="2"/>
              </a:rPr>
              <a:t>Popularity-based systems informative about vertical differentiation</a:t>
            </a:r>
          </a:p>
          <a:p>
            <a:r>
              <a:rPr lang="en-GB" sz="2000" dirty="0">
                <a:sym typeface="Wingdings" panose="05000000000000000000" pitchFamily="2" charset="2"/>
              </a:rPr>
              <a:t>Co-purchase-based systems help with search in case of horizontal differentiation</a:t>
            </a:r>
          </a:p>
          <a:p>
            <a:r>
              <a:rPr lang="en-GB" sz="2000" dirty="0">
                <a:sym typeface="Wingdings" panose="05000000000000000000" pitchFamily="2" charset="2"/>
              </a:rPr>
              <a:t>By reducing search costs, they allow users to look for products further away from their usual purchases, which can again lead to “longer tail”</a:t>
            </a:r>
          </a:p>
        </p:txBody>
      </p:sp>
    </p:spTree>
    <p:extLst>
      <p:ext uri="{BB962C8B-B14F-4D97-AF65-F5344CB8AC3E}">
        <p14:creationId xmlns:p14="http://schemas.microsoft.com/office/powerpoint/2010/main" val="2568114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Platform</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r>
              <a:rPr lang="en-GB" sz="2400" dirty="0">
                <a:sym typeface="Wingdings" panose="05000000000000000000" pitchFamily="2" charset="2"/>
              </a:rPr>
              <a:t>Provides a space (physical or virtual) where buyers and sellers interact</a:t>
            </a:r>
            <a:endParaRPr lang="cs-CZ" sz="2400" dirty="0">
              <a:sym typeface="Wingdings" panose="05000000000000000000" pitchFamily="2" charset="2"/>
            </a:endParaRPr>
          </a:p>
        </p:txBody>
      </p:sp>
      <p:pic>
        <p:nvPicPr>
          <p:cNvPr id="2052" name="Picture 4" descr="shopping-mall-906721_1280 - mistoprodeje.cz">
            <a:extLst>
              <a:ext uri="{FF2B5EF4-FFF2-40B4-BE49-F238E27FC236}">
                <a16:creationId xmlns:a16="http://schemas.microsoft.com/office/drawing/2014/main" id="{CF704B99-BD42-4B7C-DFCE-E97300CD96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068" y="2086122"/>
            <a:ext cx="3126472" cy="20805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Bay Store | Wix App Market | Wix.com">
            <a:extLst>
              <a:ext uri="{FF2B5EF4-FFF2-40B4-BE49-F238E27FC236}">
                <a16:creationId xmlns:a16="http://schemas.microsoft.com/office/drawing/2014/main" id="{A4478E75-2594-3C58-01ED-BA1E7526E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402" y="276520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Úklid Airbnb Praha | Ukliď mi">
            <a:extLst>
              <a:ext uri="{FF2B5EF4-FFF2-40B4-BE49-F238E27FC236}">
                <a16:creationId xmlns:a16="http://schemas.microsoft.com/office/drawing/2014/main" id="{7D4932D7-210B-DACD-66A3-A3EFA75931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8495" y="2284191"/>
            <a:ext cx="2952750" cy="1552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4262940E-B033-4708-3D9F-E62F853607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783" y="5181061"/>
            <a:ext cx="389572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ow to Generate One Link to Both App Stores for More Installs and Campaign  Attribution Data - App Deep Linking and QR Codes for Amazon, Instagram,  YouTube, and Facebook MarketersApp Deep Linking">
            <a:extLst>
              <a:ext uri="{FF2B5EF4-FFF2-40B4-BE49-F238E27FC236}">
                <a16:creationId xmlns:a16="http://schemas.microsoft.com/office/drawing/2014/main" id="{E893AC04-E250-BCE3-7713-4E649A784C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86311" y="3836766"/>
            <a:ext cx="24765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Zahrají si Xbox hráči proti PS4 a PC hráčům? Možná ano">
            <a:extLst>
              <a:ext uri="{FF2B5EF4-FFF2-40B4-BE49-F238E27FC236}">
                <a16:creationId xmlns:a16="http://schemas.microsoft.com/office/drawing/2014/main" id="{6A6BFB52-4BC3-B95C-619E-262BF6A6ED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910" y="4583523"/>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nstalace Microsoft Office 2019 Professional Plus pro Windows x64(x86) -  DM-tonery.cz">
            <a:extLst>
              <a:ext uri="{FF2B5EF4-FFF2-40B4-BE49-F238E27FC236}">
                <a16:creationId xmlns:a16="http://schemas.microsoft.com/office/drawing/2014/main" id="{828BE524-0AA9-34E3-4A08-176F790ED9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4795" y="1893940"/>
            <a:ext cx="2933700" cy="156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9316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688158" y="1593129"/>
            <a:ext cx="11048968" cy="5123761"/>
          </a:xfrm>
        </p:spPr>
        <p:txBody>
          <a:bodyPr>
            <a:normAutofit fontScale="92500" lnSpcReduction="20000"/>
          </a:bodyPr>
          <a:lstStyle/>
          <a:p>
            <a:r>
              <a:rPr lang="en-US" sz="2000" dirty="0">
                <a:sym typeface="Wingdings" panose="05000000000000000000" pitchFamily="2" charset="2"/>
              </a:rPr>
              <a:t>Customer reviews subjective and potentially written under emotion</a:t>
            </a:r>
          </a:p>
          <a:p>
            <a:r>
              <a:rPr lang="cs-CZ" sz="2000" dirty="0" err="1">
                <a:sym typeface="Wingdings" panose="05000000000000000000" pitchFamily="2" charset="2"/>
              </a:rPr>
              <a:t>Want</a:t>
            </a:r>
            <a:r>
              <a:rPr lang="cs-CZ" sz="2000" dirty="0">
                <a:sym typeface="Wingdings" panose="05000000000000000000" pitchFamily="2" charset="2"/>
              </a:rPr>
              <a:t> to test </a:t>
            </a:r>
            <a:r>
              <a:rPr lang="cs-CZ" sz="2000" dirty="0" err="1">
                <a:sym typeface="Wingdings" panose="05000000000000000000" pitchFamily="2" charset="2"/>
              </a:rPr>
              <a:t>if</a:t>
            </a:r>
            <a:r>
              <a:rPr lang="cs-CZ" sz="2000" dirty="0">
                <a:sym typeface="Wingdings" panose="05000000000000000000" pitchFamily="2" charset="2"/>
              </a:rPr>
              <a:t> </a:t>
            </a:r>
            <a:r>
              <a:rPr lang="en-US" sz="2000" dirty="0">
                <a:sym typeface="Wingdings" panose="05000000000000000000" pitchFamily="2" charset="2"/>
              </a:rPr>
              <a:t>consumers actually based purchases on the reviews</a:t>
            </a:r>
            <a:endParaRPr lang="cs-CZ" sz="2000" dirty="0">
              <a:sym typeface="Wingdings" panose="05000000000000000000" pitchFamily="2" charset="2"/>
            </a:endParaRPr>
          </a:p>
          <a:p>
            <a:r>
              <a:rPr lang="cs-CZ" sz="2000" dirty="0" err="1">
                <a:sym typeface="Wingdings" panose="05000000000000000000" pitchFamily="2" charset="2"/>
              </a:rPr>
              <a:t>Products</a:t>
            </a:r>
            <a:r>
              <a:rPr lang="cs-CZ" sz="2000" dirty="0">
                <a:sym typeface="Wingdings" panose="05000000000000000000" pitchFamily="2" charset="2"/>
              </a:rPr>
              <a:t> </a:t>
            </a:r>
            <a:r>
              <a:rPr lang="cs-CZ" sz="2000" dirty="0" err="1">
                <a:sym typeface="Wingdings" panose="05000000000000000000" pitchFamily="2" charset="2"/>
              </a:rPr>
              <a:t>with</a:t>
            </a:r>
            <a:r>
              <a:rPr lang="cs-CZ" sz="2000" dirty="0">
                <a:sym typeface="Wingdings" panose="05000000000000000000" pitchFamily="2" charset="2"/>
              </a:rPr>
              <a:t> </a:t>
            </a:r>
            <a:r>
              <a:rPr lang="cs-CZ" sz="2000" dirty="0" err="1">
                <a:sym typeface="Wingdings" panose="05000000000000000000" pitchFamily="2" charset="2"/>
              </a:rPr>
              <a:t>better</a:t>
            </a:r>
            <a:r>
              <a:rPr lang="cs-CZ" sz="2000" dirty="0">
                <a:sym typeface="Wingdings" panose="05000000000000000000" pitchFamily="2" charset="2"/>
              </a:rPr>
              <a:t> </a:t>
            </a:r>
            <a:r>
              <a:rPr lang="cs-CZ" sz="2000" dirty="0" err="1">
                <a:sym typeface="Wingdings" panose="05000000000000000000" pitchFamily="2" charset="2"/>
              </a:rPr>
              <a:t>reviews</a:t>
            </a:r>
            <a:r>
              <a:rPr lang="cs-CZ" sz="2000" dirty="0">
                <a:sym typeface="Wingdings" panose="05000000000000000000" pitchFamily="2" charset="2"/>
              </a:rPr>
              <a:t> </a:t>
            </a:r>
            <a:r>
              <a:rPr lang="cs-CZ" sz="2000" dirty="0" err="1">
                <a:sym typeface="Wingdings" panose="05000000000000000000" pitchFamily="2" charset="2"/>
              </a:rPr>
              <a:t>may</a:t>
            </a:r>
            <a:r>
              <a:rPr lang="cs-CZ" sz="2000" dirty="0">
                <a:sym typeface="Wingdings" panose="05000000000000000000" pitchFamily="2" charset="2"/>
              </a:rPr>
              <a:t> </a:t>
            </a:r>
            <a:r>
              <a:rPr lang="cs-CZ" sz="2000" dirty="0" err="1">
                <a:sym typeface="Wingdings" panose="05000000000000000000" pitchFamily="2" charset="2"/>
              </a:rPr>
              <a:t>sell</a:t>
            </a:r>
            <a:r>
              <a:rPr lang="cs-CZ" sz="2000" dirty="0">
                <a:sym typeface="Wingdings" panose="05000000000000000000" pitchFamily="2" charset="2"/>
              </a:rPr>
              <a:t> </a:t>
            </a:r>
            <a:r>
              <a:rPr lang="cs-CZ" sz="2000" dirty="0" err="1">
                <a:sym typeface="Wingdings" panose="05000000000000000000" pitchFamily="2" charset="2"/>
              </a:rPr>
              <a:t>better</a:t>
            </a:r>
            <a:r>
              <a:rPr lang="cs-CZ" sz="2000" dirty="0">
                <a:sym typeface="Wingdings" panose="05000000000000000000" pitchFamily="2" charset="2"/>
              </a:rPr>
              <a:t> </a:t>
            </a:r>
            <a:r>
              <a:rPr lang="cs-CZ" sz="2000" dirty="0" err="1">
                <a:sym typeface="Wingdings" panose="05000000000000000000" pitchFamily="2" charset="2"/>
              </a:rPr>
              <a:t>simply</a:t>
            </a:r>
            <a:r>
              <a:rPr lang="cs-CZ" sz="2000" dirty="0">
                <a:sym typeface="Wingdings" panose="05000000000000000000" pitchFamily="2" charset="2"/>
              </a:rPr>
              <a:t> </a:t>
            </a:r>
            <a:r>
              <a:rPr lang="cs-CZ" sz="2000" dirty="0" err="1">
                <a:sym typeface="Wingdings" panose="05000000000000000000" pitchFamily="2" charset="2"/>
              </a:rPr>
              <a:t>because</a:t>
            </a:r>
            <a:r>
              <a:rPr lang="cs-CZ" sz="2000" dirty="0">
                <a:sym typeface="Wingdings" panose="05000000000000000000" pitchFamily="2" charset="2"/>
              </a:rPr>
              <a:t> </a:t>
            </a:r>
            <a:r>
              <a:rPr lang="cs-CZ" sz="2000" dirty="0" err="1">
                <a:sym typeface="Wingdings" panose="05000000000000000000" pitchFamily="2" charset="2"/>
              </a:rPr>
              <a:t>they</a:t>
            </a:r>
            <a:r>
              <a:rPr lang="cs-CZ" sz="2000" dirty="0">
                <a:sym typeface="Wingdings" panose="05000000000000000000" pitchFamily="2" charset="2"/>
              </a:rPr>
              <a:t> are </a:t>
            </a:r>
            <a:r>
              <a:rPr lang="cs-CZ" sz="2000" dirty="0" err="1">
                <a:sym typeface="Wingdings" panose="05000000000000000000" pitchFamily="2" charset="2"/>
              </a:rPr>
              <a:t>better</a:t>
            </a:r>
            <a:endParaRPr lang="cs-CZ" sz="2000" dirty="0">
              <a:sym typeface="Wingdings" panose="05000000000000000000" pitchFamily="2" charset="2"/>
            </a:endParaRPr>
          </a:p>
          <a:p>
            <a:r>
              <a:rPr lang="cs-CZ" sz="2000" dirty="0" err="1">
                <a:sym typeface="Wingdings" panose="05000000000000000000" pitchFamily="2" charset="2"/>
              </a:rPr>
              <a:t>How</a:t>
            </a:r>
            <a:r>
              <a:rPr lang="cs-CZ" sz="2000" dirty="0">
                <a:sym typeface="Wingdings" panose="05000000000000000000" pitchFamily="2" charset="2"/>
              </a:rPr>
              <a:t> to </a:t>
            </a:r>
            <a:r>
              <a:rPr lang="cs-CZ" sz="2000" dirty="0" err="1">
                <a:sym typeface="Wingdings" panose="05000000000000000000" pitchFamily="2" charset="2"/>
              </a:rPr>
              <a:t>isolate</a:t>
            </a:r>
            <a:r>
              <a:rPr lang="cs-CZ" sz="2000" dirty="0">
                <a:sym typeface="Wingdings" panose="05000000000000000000" pitchFamily="2" charset="2"/>
              </a:rPr>
              <a:t> </a:t>
            </a:r>
            <a:r>
              <a:rPr lang="cs-CZ" sz="2000" dirty="0" err="1">
                <a:sym typeface="Wingdings" panose="05000000000000000000" pitchFamily="2" charset="2"/>
              </a:rPr>
              <a:t>reviews</a:t>
            </a:r>
            <a:r>
              <a:rPr lang="cs-CZ" sz="2000" dirty="0">
                <a:sym typeface="Wingdings" panose="05000000000000000000" pitchFamily="2" charset="2"/>
              </a:rPr>
              <a:t> </a:t>
            </a:r>
            <a:r>
              <a:rPr lang="cs-CZ" sz="2000" dirty="0" err="1">
                <a:sym typeface="Wingdings" panose="05000000000000000000" pitchFamily="2" charset="2"/>
              </a:rPr>
              <a:t>from</a:t>
            </a:r>
            <a:r>
              <a:rPr lang="cs-CZ" sz="2000" dirty="0">
                <a:sym typeface="Wingdings" panose="05000000000000000000" pitchFamily="2" charset="2"/>
              </a:rPr>
              <a:t> </a:t>
            </a:r>
            <a:r>
              <a:rPr lang="cs-CZ" sz="2000" dirty="0" err="1">
                <a:sym typeface="Wingdings" panose="05000000000000000000" pitchFamily="2" charset="2"/>
              </a:rPr>
              <a:t>the</a:t>
            </a:r>
            <a:r>
              <a:rPr lang="cs-CZ" sz="2000" dirty="0">
                <a:sym typeface="Wingdings" panose="05000000000000000000" pitchFamily="2" charset="2"/>
              </a:rPr>
              <a:t> </a:t>
            </a:r>
            <a:r>
              <a:rPr lang="cs-CZ" sz="2000" dirty="0" err="1">
                <a:sym typeface="Wingdings" panose="05000000000000000000" pitchFamily="2" charset="2"/>
              </a:rPr>
              <a:t>actual</a:t>
            </a:r>
            <a:r>
              <a:rPr lang="cs-CZ" sz="2000" dirty="0">
                <a:sym typeface="Wingdings" panose="05000000000000000000" pitchFamily="2" charset="2"/>
              </a:rPr>
              <a:t> </a:t>
            </a:r>
            <a:r>
              <a:rPr lang="cs-CZ" sz="2000" dirty="0" err="1">
                <a:sym typeface="Wingdings" panose="05000000000000000000" pitchFamily="2" charset="2"/>
              </a:rPr>
              <a:t>quality</a:t>
            </a:r>
            <a:r>
              <a:rPr lang="cs-CZ" sz="2000" dirty="0">
                <a:sym typeface="Wingdings" panose="05000000000000000000" pitchFamily="2" charset="2"/>
              </a:rPr>
              <a:t> </a:t>
            </a:r>
            <a:r>
              <a:rPr lang="cs-CZ" sz="2000" dirty="0" err="1">
                <a:sym typeface="Wingdings" panose="05000000000000000000" pitchFamily="2" charset="2"/>
              </a:rPr>
              <a:t>of</a:t>
            </a:r>
            <a:r>
              <a:rPr lang="cs-CZ" sz="2000" dirty="0">
                <a:sym typeface="Wingdings" panose="05000000000000000000" pitchFamily="2" charset="2"/>
              </a:rPr>
              <a:t> </a:t>
            </a:r>
            <a:r>
              <a:rPr lang="cs-CZ" sz="2000" dirty="0" err="1">
                <a:sym typeface="Wingdings" panose="05000000000000000000" pitchFamily="2" charset="2"/>
              </a:rPr>
              <a:t>the</a:t>
            </a:r>
            <a:r>
              <a:rPr lang="cs-CZ" sz="2000" dirty="0">
                <a:sym typeface="Wingdings" panose="05000000000000000000" pitchFamily="2" charset="2"/>
              </a:rPr>
              <a:t> </a:t>
            </a:r>
            <a:r>
              <a:rPr lang="cs-CZ" sz="2000" dirty="0" err="1">
                <a:sym typeface="Wingdings" panose="05000000000000000000" pitchFamily="2" charset="2"/>
              </a:rPr>
              <a:t>product</a:t>
            </a:r>
            <a:r>
              <a:rPr lang="cs-CZ" sz="2000" dirty="0">
                <a:sym typeface="Wingdings" panose="05000000000000000000" pitchFamily="2" charset="2"/>
              </a:rPr>
              <a:t>?</a:t>
            </a:r>
            <a:endParaRPr lang="en-US" sz="2000" dirty="0">
              <a:sym typeface="Wingdings" panose="05000000000000000000" pitchFamily="2" charset="2"/>
            </a:endParaRPr>
          </a:p>
          <a:p>
            <a:r>
              <a:rPr lang="en-US" sz="2000" dirty="0">
                <a:sym typeface="Wingdings" panose="05000000000000000000" pitchFamily="2" charset="2"/>
              </a:rPr>
              <a:t>Difference-in-differences approach</a:t>
            </a:r>
          </a:p>
          <a:p>
            <a:pPr lvl="1"/>
            <a:r>
              <a:rPr lang="en-US" sz="2000" dirty="0">
                <a:sym typeface="Wingdings" panose="05000000000000000000" pitchFamily="2" charset="2"/>
              </a:rPr>
              <a:t>Looking at sales of the same books at Amazon and at Barnes &amp; Noble</a:t>
            </a: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r>
              <a:rPr lang="en-US" sz="2000" dirty="0">
                <a:sym typeface="Wingdings" panose="05000000000000000000" pitchFamily="2" charset="2"/>
              </a:rPr>
              <a:t>Regress log sales rank of book </a:t>
            </a:r>
            <a:r>
              <a:rPr lang="en-US" sz="2000" i="1" dirty="0" err="1">
                <a:sym typeface="Wingdings" panose="05000000000000000000" pitchFamily="2" charset="2"/>
              </a:rPr>
              <a:t>i</a:t>
            </a:r>
            <a:r>
              <a:rPr lang="en-US" sz="2000" i="1" dirty="0">
                <a:sym typeface="Wingdings" panose="05000000000000000000" pitchFamily="2" charset="2"/>
              </a:rPr>
              <a:t> </a:t>
            </a:r>
            <a:r>
              <a:rPr lang="en-US" sz="2000" dirty="0">
                <a:sym typeface="Wingdings" panose="05000000000000000000" pitchFamily="2" charset="2"/>
              </a:rPr>
              <a:t>at site </a:t>
            </a:r>
            <a:r>
              <a:rPr lang="en-US" sz="2000" i="1" dirty="0">
                <a:sym typeface="Wingdings" panose="05000000000000000000" pitchFamily="2" charset="2"/>
              </a:rPr>
              <a:t>j</a:t>
            </a:r>
            <a:r>
              <a:rPr lang="en-US" sz="2000" dirty="0">
                <a:sym typeface="Wingdings" panose="05000000000000000000" pitchFamily="2" charset="2"/>
              </a:rPr>
              <a:t> on </a:t>
            </a:r>
            <a:r>
              <a:rPr lang="cs-CZ" sz="2000" dirty="0" err="1">
                <a:sym typeface="Wingdings" panose="05000000000000000000" pitchFamily="2" charset="2"/>
              </a:rPr>
              <a:t>book</a:t>
            </a:r>
            <a:r>
              <a:rPr lang="cs-CZ" sz="2000" dirty="0">
                <a:sym typeface="Wingdings" panose="05000000000000000000" pitchFamily="2" charset="2"/>
              </a:rPr>
              <a:t> </a:t>
            </a:r>
            <a:r>
              <a:rPr lang="cs-CZ" sz="2000" dirty="0" err="1">
                <a:sym typeface="Wingdings" panose="05000000000000000000" pitchFamily="2" charset="2"/>
              </a:rPr>
              <a:t>fixed</a:t>
            </a:r>
            <a:r>
              <a:rPr lang="cs-CZ" sz="2000" dirty="0">
                <a:sym typeface="Wingdings" panose="05000000000000000000" pitchFamily="2" charset="2"/>
              </a:rPr>
              <a:t> </a:t>
            </a:r>
            <a:r>
              <a:rPr lang="cs-CZ" sz="2000" dirty="0" err="1">
                <a:sym typeface="Wingdings" panose="05000000000000000000" pitchFamily="2" charset="2"/>
              </a:rPr>
              <a:t>effects</a:t>
            </a:r>
            <a:r>
              <a:rPr lang="cs-CZ" sz="2000" dirty="0">
                <a:sym typeface="Wingdings" panose="05000000000000000000" pitchFamily="2" charset="2"/>
              </a:rPr>
              <a:t>, </a:t>
            </a:r>
            <a:r>
              <a:rPr lang="cs-CZ" sz="2000" dirty="0" err="1">
                <a:sym typeface="Wingdings" panose="05000000000000000000" pitchFamily="2" charset="2"/>
              </a:rPr>
              <a:t>book-retailed</a:t>
            </a:r>
            <a:r>
              <a:rPr lang="cs-CZ" sz="2000" dirty="0">
                <a:sym typeface="Wingdings" panose="05000000000000000000" pitchFamily="2" charset="2"/>
              </a:rPr>
              <a:t> </a:t>
            </a:r>
            <a:r>
              <a:rPr lang="cs-CZ" sz="2000" dirty="0" err="1">
                <a:sym typeface="Wingdings" panose="05000000000000000000" pitchFamily="2" charset="2"/>
              </a:rPr>
              <a:t>fixed</a:t>
            </a:r>
            <a:r>
              <a:rPr lang="cs-CZ" sz="2000" dirty="0">
                <a:sym typeface="Wingdings" panose="05000000000000000000" pitchFamily="2" charset="2"/>
              </a:rPr>
              <a:t> </a:t>
            </a:r>
            <a:r>
              <a:rPr lang="cs-CZ" sz="2000" dirty="0" err="1">
                <a:sym typeface="Wingdings" panose="05000000000000000000" pitchFamily="2" charset="2"/>
              </a:rPr>
              <a:t>effects</a:t>
            </a:r>
            <a:r>
              <a:rPr lang="cs-CZ" sz="2000" dirty="0">
                <a:sym typeface="Wingdings" panose="05000000000000000000" pitchFamily="2" charset="2"/>
              </a:rPr>
              <a:t>, </a:t>
            </a:r>
            <a:r>
              <a:rPr lang="cs-CZ" sz="2000" dirty="0" err="1">
                <a:sym typeface="Wingdings" panose="05000000000000000000" pitchFamily="2" charset="2"/>
              </a:rPr>
              <a:t>logs</a:t>
            </a:r>
            <a:r>
              <a:rPr lang="cs-CZ" sz="2000" dirty="0">
                <a:sym typeface="Wingdings" panose="05000000000000000000" pitchFamily="2" charset="2"/>
              </a:rPr>
              <a:t> </a:t>
            </a:r>
            <a:r>
              <a:rPr lang="cs-CZ" sz="2000" dirty="0" err="1">
                <a:sym typeface="Wingdings" panose="05000000000000000000" pitchFamily="2" charset="2"/>
              </a:rPr>
              <a:t>of</a:t>
            </a:r>
            <a:r>
              <a:rPr lang="cs-CZ" sz="2000" dirty="0">
                <a:sym typeface="Wingdings" panose="05000000000000000000" pitchFamily="2" charset="2"/>
              </a:rPr>
              <a:t> </a:t>
            </a:r>
            <a:r>
              <a:rPr lang="cs-CZ" sz="2000" dirty="0" err="1">
                <a:sym typeface="Wingdings" panose="05000000000000000000" pitchFamily="2" charset="2"/>
              </a:rPr>
              <a:t>prices</a:t>
            </a:r>
            <a:r>
              <a:rPr lang="cs-CZ" sz="2000" dirty="0">
                <a:sym typeface="Wingdings" panose="05000000000000000000" pitchFamily="2" charset="2"/>
              </a:rPr>
              <a:t> </a:t>
            </a:r>
            <a:r>
              <a:rPr lang="cs-CZ" sz="2000" dirty="0" err="1">
                <a:sym typeface="Wingdings" panose="05000000000000000000" pitchFamily="2" charset="2"/>
              </a:rPr>
              <a:t>at</a:t>
            </a:r>
            <a:r>
              <a:rPr lang="cs-CZ" sz="2000" dirty="0">
                <a:sym typeface="Wingdings" panose="05000000000000000000" pitchFamily="2" charset="2"/>
              </a:rPr>
              <a:t> </a:t>
            </a:r>
            <a:r>
              <a:rPr lang="cs-CZ" sz="2000" dirty="0" err="1">
                <a:sym typeface="Wingdings" panose="05000000000000000000" pitchFamily="2" charset="2"/>
              </a:rPr>
              <a:t>both</a:t>
            </a:r>
            <a:r>
              <a:rPr lang="cs-CZ" sz="2000" dirty="0">
                <a:sym typeface="Wingdings" panose="05000000000000000000" pitchFamily="2" charset="2"/>
              </a:rPr>
              <a:t> </a:t>
            </a:r>
            <a:r>
              <a:rPr lang="cs-CZ" sz="2000" dirty="0" err="1">
                <a:sym typeface="Wingdings" panose="05000000000000000000" pitchFamily="2" charset="2"/>
              </a:rPr>
              <a:t>retailers</a:t>
            </a:r>
            <a:r>
              <a:rPr lang="cs-CZ" sz="2000" dirty="0">
                <a:sym typeface="Wingdings" panose="05000000000000000000" pitchFamily="2" charset="2"/>
              </a:rPr>
              <a:t>, </a:t>
            </a:r>
            <a:r>
              <a:rPr lang="cs-CZ" sz="2000" dirty="0" err="1">
                <a:sym typeface="Wingdings" panose="05000000000000000000" pitchFamily="2" charset="2"/>
              </a:rPr>
              <a:t>the</a:t>
            </a:r>
            <a:r>
              <a:rPr lang="cs-CZ" sz="2000" dirty="0">
                <a:sym typeface="Wingdings" panose="05000000000000000000" pitchFamily="2" charset="2"/>
              </a:rPr>
              <a:t> </a:t>
            </a:r>
            <a:r>
              <a:rPr lang="cs-CZ" sz="2000" dirty="0" err="1">
                <a:sym typeface="Wingdings" panose="05000000000000000000" pitchFamily="2" charset="2"/>
              </a:rPr>
              <a:t>share</a:t>
            </a:r>
            <a:r>
              <a:rPr lang="cs-CZ" sz="2000" dirty="0">
                <a:sym typeface="Wingdings" panose="05000000000000000000" pitchFamily="2" charset="2"/>
              </a:rPr>
              <a:t> </a:t>
            </a:r>
            <a:r>
              <a:rPr lang="cs-CZ" sz="2000" dirty="0" err="1">
                <a:sym typeface="Wingdings" panose="05000000000000000000" pitchFamily="2" charset="2"/>
              </a:rPr>
              <a:t>of</a:t>
            </a:r>
            <a:r>
              <a:rPr lang="cs-CZ" sz="2000" dirty="0">
                <a:sym typeface="Wingdings" panose="05000000000000000000" pitchFamily="2" charset="2"/>
              </a:rPr>
              <a:t> 5-star </a:t>
            </a:r>
            <a:r>
              <a:rPr lang="cs-CZ" sz="2000" dirty="0" err="1">
                <a:sym typeface="Wingdings" panose="05000000000000000000" pitchFamily="2" charset="2"/>
              </a:rPr>
              <a:t>reviews</a:t>
            </a:r>
            <a:r>
              <a:rPr lang="cs-CZ" sz="2000" dirty="0">
                <a:sym typeface="Wingdings" panose="05000000000000000000" pitchFamily="2" charset="2"/>
              </a:rPr>
              <a:t> and </a:t>
            </a:r>
            <a:r>
              <a:rPr lang="cs-CZ" sz="2000" dirty="0" err="1">
                <a:sym typeface="Wingdings" panose="05000000000000000000" pitchFamily="2" charset="2"/>
              </a:rPr>
              <a:t>the</a:t>
            </a:r>
            <a:r>
              <a:rPr lang="cs-CZ" sz="2000" dirty="0">
                <a:sym typeface="Wingdings" panose="05000000000000000000" pitchFamily="2" charset="2"/>
              </a:rPr>
              <a:t> </a:t>
            </a:r>
            <a:r>
              <a:rPr lang="cs-CZ" sz="2000" dirty="0" err="1">
                <a:sym typeface="Wingdings" panose="05000000000000000000" pitchFamily="2" charset="2"/>
              </a:rPr>
              <a:t>share</a:t>
            </a:r>
            <a:r>
              <a:rPr lang="cs-CZ" sz="2000" dirty="0">
                <a:sym typeface="Wingdings" panose="05000000000000000000" pitchFamily="2" charset="2"/>
              </a:rPr>
              <a:t> </a:t>
            </a:r>
            <a:r>
              <a:rPr lang="cs-CZ" sz="2000" dirty="0" err="1">
                <a:sym typeface="Wingdings" panose="05000000000000000000" pitchFamily="2" charset="2"/>
              </a:rPr>
              <a:t>of</a:t>
            </a:r>
            <a:r>
              <a:rPr lang="cs-CZ" sz="2000" dirty="0">
                <a:sym typeface="Wingdings" panose="05000000000000000000" pitchFamily="2" charset="2"/>
              </a:rPr>
              <a:t> 1-star </a:t>
            </a:r>
            <a:r>
              <a:rPr lang="cs-CZ" sz="2000" dirty="0" err="1">
                <a:sym typeface="Wingdings" panose="05000000000000000000" pitchFamily="2" charset="2"/>
              </a:rPr>
              <a:t>reviews</a:t>
            </a:r>
            <a:endParaRPr lang="cs-CZ" sz="2000" dirty="0">
              <a:sym typeface="Wingdings" panose="05000000000000000000" pitchFamily="2" charset="2"/>
            </a:endParaRPr>
          </a:p>
          <a:p>
            <a:pPr lvl="1"/>
            <a:r>
              <a:rPr lang="cs-CZ" sz="2000" dirty="0" err="1">
                <a:sym typeface="Wingdings" panose="05000000000000000000" pitchFamily="2" charset="2"/>
              </a:rPr>
              <a:t>First</a:t>
            </a:r>
            <a:r>
              <a:rPr lang="cs-CZ" sz="2000" dirty="0">
                <a:sym typeface="Wingdings" panose="05000000000000000000" pitchFamily="2" charset="2"/>
              </a:rPr>
              <a:t> </a:t>
            </a:r>
            <a:r>
              <a:rPr lang="cs-CZ" sz="2000" dirty="0" err="1">
                <a:sym typeface="Wingdings" panose="05000000000000000000" pitchFamily="2" charset="2"/>
              </a:rPr>
              <a:t>differences</a:t>
            </a:r>
            <a:r>
              <a:rPr lang="cs-CZ" sz="2000" dirty="0">
                <a:sym typeface="Wingdings" panose="05000000000000000000" pitchFamily="2" charset="2"/>
              </a:rPr>
              <a:t> </a:t>
            </a:r>
            <a:r>
              <a:rPr lang="cs-CZ" sz="2000" dirty="0" err="1">
                <a:sym typeface="Wingdings" panose="05000000000000000000" pitchFamily="2" charset="2"/>
              </a:rPr>
              <a:t>between</a:t>
            </a:r>
            <a:r>
              <a:rPr lang="cs-CZ" sz="2000" dirty="0">
                <a:sym typeface="Wingdings" panose="05000000000000000000" pitchFamily="2" charset="2"/>
              </a:rPr>
              <a:t> </a:t>
            </a:r>
            <a:r>
              <a:rPr lang="cs-CZ" sz="2000" dirty="0" err="1">
                <a:sym typeface="Wingdings" panose="05000000000000000000" pitchFamily="2" charset="2"/>
              </a:rPr>
              <a:t>retailers</a:t>
            </a:r>
            <a:r>
              <a:rPr lang="cs-CZ" sz="2000" dirty="0">
                <a:sym typeface="Wingdings" panose="05000000000000000000" pitchFamily="2" charset="2"/>
              </a:rPr>
              <a:t> </a:t>
            </a:r>
            <a:r>
              <a:rPr lang="cs-CZ" sz="2000" dirty="0" err="1">
                <a:sym typeface="Wingdings" panose="05000000000000000000" pitchFamily="2" charset="2"/>
              </a:rPr>
              <a:t>taken</a:t>
            </a:r>
            <a:endParaRPr lang="cs-CZ" sz="2000" dirty="0">
              <a:sym typeface="Wingdings" panose="05000000000000000000" pitchFamily="2" charset="2"/>
            </a:endParaRPr>
          </a:p>
          <a:p>
            <a:pPr lvl="1"/>
            <a:r>
              <a:rPr lang="cs-CZ" sz="2000" dirty="0" err="1">
                <a:sym typeface="Wingdings" panose="05000000000000000000" pitchFamily="2" charset="2"/>
              </a:rPr>
              <a:t>Then</a:t>
            </a:r>
            <a:r>
              <a:rPr lang="cs-CZ" sz="2000" dirty="0">
                <a:sym typeface="Wingdings" panose="05000000000000000000" pitchFamily="2" charset="2"/>
              </a:rPr>
              <a:t> </a:t>
            </a:r>
            <a:r>
              <a:rPr lang="cs-CZ" sz="2000" dirty="0" err="1">
                <a:sym typeface="Wingdings" panose="05000000000000000000" pitchFamily="2" charset="2"/>
              </a:rPr>
              <a:t>differences</a:t>
            </a:r>
            <a:r>
              <a:rPr lang="cs-CZ" sz="2000" dirty="0">
                <a:sym typeface="Wingdings" panose="05000000000000000000" pitchFamily="2" charset="2"/>
              </a:rPr>
              <a:t> </a:t>
            </a:r>
            <a:r>
              <a:rPr lang="cs-CZ" sz="2000" dirty="0" err="1">
                <a:sym typeface="Wingdings" panose="05000000000000000000" pitchFamily="2" charset="2"/>
              </a:rPr>
              <a:t>over</a:t>
            </a:r>
            <a:r>
              <a:rPr lang="cs-CZ" sz="2000" dirty="0">
                <a:sym typeface="Wingdings" panose="05000000000000000000" pitchFamily="2" charset="2"/>
              </a:rPr>
              <a:t> </a:t>
            </a:r>
            <a:r>
              <a:rPr lang="cs-CZ" sz="2000" dirty="0" err="1">
                <a:sym typeface="Wingdings" panose="05000000000000000000" pitchFamily="2" charset="2"/>
              </a:rPr>
              <a:t>time</a:t>
            </a:r>
            <a:r>
              <a:rPr lang="cs-CZ" sz="2000" dirty="0">
                <a:sym typeface="Wingdings" panose="05000000000000000000" pitchFamily="2" charset="2"/>
              </a:rPr>
              <a:t> </a:t>
            </a:r>
            <a:r>
              <a:rPr lang="cs-CZ" sz="2000" dirty="0" err="1">
                <a:sym typeface="Wingdings" panose="05000000000000000000" pitchFamily="2" charset="2"/>
              </a:rPr>
              <a:t>taken</a:t>
            </a:r>
            <a:endParaRPr lang="cs-CZ" sz="2000" dirty="0">
              <a:sym typeface="Wingdings" panose="05000000000000000000" pitchFamily="2" charset="2"/>
            </a:endParaRPr>
          </a:p>
          <a:p>
            <a:pPr marL="0" indent="0">
              <a:buNone/>
            </a:pPr>
            <a:r>
              <a:rPr lang="cs-CZ" sz="2200" b="1" dirty="0" err="1">
                <a:sym typeface="Wingdings" panose="05000000000000000000" pitchFamily="2" charset="2"/>
              </a:rPr>
              <a:t>Results</a:t>
            </a:r>
            <a:endParaRPr lang="cs-CZ" sz="2200" b="1" dirty="0">
              <a:sym typeface="Wingdings" panose="05000000000000000000" pitchFamily="2" charset="2"/>
            </a:endParaRPr>
          </a:p>
          <a:p>
            <a:r>
              <a:rPr lang="cs-CZ" sz="2200" dirty="0">
                <a:sym typeface="Wingdings" panose="05000000000000000000" pitchFamily="2" charset="2"/>
              </a:rPr>
              <a:t>A positive </a:t>
            </a:r>
            <a:r>
              <a:rPr lang="cs-CZ" sz="2200" dirty="0" err="1">
                <a:sym typeface="Wingdings" panose="05000000000000000000" pitchFamily="2" charset="2"/>
              </a:rPr>
              <a:t>review</a:t>
            </a:r>
            <a:r>
              <a:rPr lang="cs-CZ" sz="2200" dirty="0">
                <a:sym typeface="Wingdings" panose="05000000000000000000" pitchFamily="2" charset="2"/>
              </a:rPr>
              <a:t> </a:t>
            </a:r>
            <a:r>
              <a:rPr lang="cs-CZ" sz="2200" dirty="0" err="1">
                <a:sym typeface="Wingdings" panose="05000000000000000000" pitchFamily="2" charset="2"/>
              </a:rPr>
              <a:t>at</a:t>
            </a:r>
            <a:r>
              <a:rPr lang="cs-CZ" sz="2200" dirty="0">
                <a:sym typeface="Wingdings" panose="05000000000000000000" pitchFamily="2" charset="2"/>
              </a:rPr>
              <a:t> a </a:t>
            </a:r>
            <a:r>
              <a:rPr lang="cs-CZ" sz="2200" dirty="0" err="1">
                <a:sym typeface="Wingdings" panose="05000000000000000000" pitchFamily="2" charset="2"/>
              </a:rPr>
              <a:t>given</a:t>
            </a:r>
            <a:r>
              <a:rPr lang="cs-CZ" sz="2200" dirty="0">
                <a:sym typeface="Wingdings" panose="05000000000000000000" pitchFamily="2" charset="2"/>
              </a:rPr>
              <a:t> </a:t>
            </a:r>
            <a:r>
              <a:rPr lang="cs-CZ" sz="2200" dirty="0" err="1">
                <a:sym typeface="Wingdings" panose="05000000000000000000" pitchFamily="2" charset="2"/>
              </a:rPr>
              <a:t>site</a:t>
            </a:r>
            <a:r>
              <a:rPr lang="cs-CZ" sz="2200" dirty="0">
                <a:sym typeface="Wingdings" panose="05000000000000000000" pitchFamily="2" charset="2"/>
              </a:rPr>
              <a:t> </a:t>
            </a:r>
            <a:r>
              <a:rPr lang="cs-CZ" sz="2200" dirty="0" err="1">
                <a:sym typeface="Wingdings" panose="05000000000000000000" pitchFamily="2" charset="2"/>
              </a:rPr>
              <a:t>increases</a:t>
            </a:r>
            <a:r>
              <a:rPr lang="cs-CZ" sz="2200" dirty="0">
                <a:sym typeface="Wingdings" panose="05000000000000000000" pitchFamily="2" charset="2"/>
              </a:rPr>
              <a:t> sales on </a:t>
            </a:r>
            <a:r>
              <a:rPr lang="cs-CZ" sz="2200" dirty="0" err="1">
                <a:sym typeface="Wingdings" panose="05000000000000000000" pitchFamily="2" charset="2"/>
              </a:rPr>
              <a:t>that</a:t>
            </a:r>
            <a:r>
              <a:rPr lang="cs-CZ" sz="2200" dirty="0">
                <a:sym typeface="Wingdings" panose="05000000000000000000" pitchFamily="2" charset="2"/>
              </a:rPr>
              <a:t> </a:t>
            </a:r>
            <a:r>
              <a:rPr lang="cs-CZ" sz="2200" dirty="0" err="1">
                <a:sym typeface="Wingdings" panose="05000000000000000000" pitchFamily="2" charset="2"/>
              </a:rPr>
              <a:t>site</a:t>
            </a:r>
            <a:endParaRPr lang="cs-CZ" sz="2200" dirty="0">
              <a:sym typeface="Wingdings" panose="05000000000000000000" pitchFamily="2" charset="2"/>
            </a:endParaRPr>
          </a:p>
          <a:p>
            <a:r>
              <a:rPr lang="cs-CZ" sz="2200" dirty="0">
                <a:sym typeface="Wingdings" panose="05000000000000000000" pitchFamily="2" charset="2"/>
              </a:rPr>
              <a:t>A negative </a:t>
            </a:r>
            <a:r>
              <a:rPr lang="cs-CZ" sz="2200" dirty="0" err="1">
                <a:sym typeface="Wingdings" panose="05000000000000000000" pitchFamily="2" charset="2"/>
              </a:rPr>
              <a:t>review</a:t>
            </a:r>
            <a:r>
              <a:rPr lang="cs-CZ" sz="2200" dirty="0">
                <a:sym typeface="Wingdings" panose="05000000000000000000" pitchFamily="2" charset="2"/>
              </a:rPr>
              <a:t> </a:t>
            </a:r>
            <a:r>
              <a:rPr lang="cs-CZ" sz="2200" dirty="0" err="1">
                <a:sym typeface="Wingdings" panose="05000000000000000000" pitchFamily="2" charset="2"/>
              </a:rPr>
              <a:t>might</a:t>
            </a:r>
            <a:r>
              <a:rPr lang="cs-CZ" sz="2200" dirty="0">
                <a:sym typeface="Wingdings" panose="05000000000000000000" pitchFamily="2" charset="2"/>
              </a:rPr>
              <a:t> </a:t>
            </a:r>
            <a:r>
              <a:rPr lang="cs-CZ" sz="2200" dirty="0" err="1">
                <a:sym typeface="Wingdings" panose="05000000000000000000" pitchFamily="2" charset="2"/>
              </a:rPr>
              <a:t>have</a:t>
            </a:r>
            <a:r>
              <a:rPr lang="cs-CZ" sz="2200" dirty="0">
                <a:sym typeface="Wingdings" panose="05000000000000000000" pitchFamily="2" charset="2"/>
              </a:rPr>
              <a:t> </a:t>
            </a:r>
            <a:r>
              <a:rPr lang="cs-CZ" sz="2200" dirty="0" err="1">
                <a:sym typeface="Wingdings" panose="05000000000000000000" pitchFamily="2" charset="2"/>
              </a:rPr>
              <a:t>even</a:t>
            </a:r>
            <a:r>
              <a:rPr lang="cs-CZ" sz="2200" dirty="0">
                <a:sym typeface="Wingdings" panose="05000000000000000000" pitchFamily="2" charset="2"/>
              </a:rPr>
              <a:t> </a:t>
            </a:r>
            <a:r>
              <a:rPr lang="cs-CZ" sz="2200" dirty="0" err="1">
                <a:sym typeface="Wingdings" panose="05000000000000000000" pitchFamily="2" charset="2"/>
              </a:rPr>
              <a:t>stronger</a:t>
            </a:r>
            <a:r>
              <a:rPr lang="cs-CZ" sz="2200" dirty="0">
                <a:sym typeface="Wingdings" panose="05000000000000000000" pitchFamily="2" charset="2"/>
              </a:rPr>
              <a:t> </a:t>
            </a:r>
            <a:r>
              <a:rPr lang="cs-CZ" sz="2200" dirty="0" err="1">
                <a:sym typeface="Wingdings" panose="05000000000000000000" pitchFamily="2" charset="2"/>
              </a:rPr>
              <a:t>effects</a:t>
            </a:r>
            <a:endParaRPr lang="cs-CZ" sz="2200" dirty="0">
              <a:sym typeface="Wingdings" panose="05000000000000000000" pitchFamily="2" charset="2"/>
            </a:endParaRPr>
          </a:p>
          <a:p>
            <a:r>
              <a:rPr lang="cs-CZ" sz="2200" dirty="0" err="1">
                <a:sym typeface="Wingdings" panose="05000000000000000000" pitchFamily="2" charset="2"/>
              </a:rPr>
              <a:t>Length</a:t>
            </a:r>
            <a:r>
              <a:rPr lang="cs-CZ" sz="2200" dirty="0">
                <a:sym typeface="Wingdings" panose="05000000000000000000" pitchFamily="2" charset="2"/>
              </a:rPr>
              <a:t> </a:t>
            </a:r>
            <a:r>
              <a:rPr lang="cs-CZ" sz="2200" dirty="0" err="1">
                <a:sym typeface="Wingdings" panose="05000000000000000000" pitchFamily="2" charset="2"/>
              </a:rPr>
              <a:t>of</a:t>
            </a:r>
            <a:r>
              <a:rPr lang="cs-CZ" sz="2200" dirty="0">
                <a:sym typeface="Wingdings" panose="05000000000000000000" pitchFamily="2" charset="2"/>
              </a:rPr>
              <a:t> a </a:t>
            </a:r>
            <a:r>
              <a:rPr lang="cs-CZ" sz="2200" dirty="0" err="1">
                <a:sym typeface="Wingdings" panose="05000000000000000000" pitchFamily="2" charset="2"/>
              </a:rPr>
              <a:t>review</a:t>
            </a:r>
            <a:r>
              <a:rPr lang="cs-CZ" sz="2200" dirty="0">
                <a:sym typeface="Wingdings" panose="05000000000000000000" pitchFamily="2" charset="2"/>
              </a:rPr>
              <a:t> </a:t>
            </a:r>
            <a:r>
              <a:rPr lang="cs-CZ" sz="2200" dirty="0" err="1">
                <a:sym typeface="Wingdings" panose="05000000000000000000" pitchFamily="2" charset="2"/>
              </a:rPr>
              <a:t>matters</a:t>
            </a:r>
            <a:r>
              <a:rPr lang="cs-CZ" sz="2200" dirty="0">
                <a:sym typeface="Wingdings" panose="05000000000000000000" pitchFamily="2" charset="2"/>
              </a:rPr>
              <a:t>  </a:t>
            </a:r>
            <a:r>
              <a:rPr lang="cs-CZ" sz="2200" dirty="0" err="1">
                <a:sym typeface="Wingdings" panose="05000000000000000000" pitchFamily="2" charset="2"/>
              </a:rPr>
              <a:t>suggests</a:t>
            </a:r>
            <a:r>
              <a:rPr lang="cs-CZ" sz="2200" dirty="0">
                <a:sym typeface="Wingdings" panose="05000000000000000000" pitchFamily="2" charset="2"/>
              </a:rPr>
              <a:t> </a:t>
            </a:r>
            <a:r>
              <a:rPr lang="cs-CZ" sz="2200" dirty="0" err="1">
                <a:sym typeface="Wingdings" panose="05000000000000000000" pitchFamily="2" charset="2"/>
              </a:rPr>
              <a:t>customers</a:t>
            </a:r>
            <a:r>
              <a:rPr lang="cs-CZ" sz="2200" dirty="0">
                <a:sym typeface="Wingdings" panose="05000000000000000000" pitchFamily="2" charset="2"/>
              </a:rPr>
              <a:t> </a:t>
            </a:r>
            <a:r>
              <a:rPr lang="cs-CZ" sz="2200" dirty="0" err="1">
                <a:sym typeface="Wingdings" panose="05000000000000000000" pitchFamily="2" charset="2"/>
              </a:rPr>
              <a:t>actually</a:t>
            </a:r>
            <a:r>
              <a:rPr lang="cs-CZ" sz="2200" dirty="0">
                <a:sym typeface="Wingdings" panose="05000000000000000000" pitchFamily="2" charset="2"/>
              </a:rPr>
              <a:t> </a:t>
            </a:r>
            <a:r>
              <a:rPr lang="cs-CZ" sz="2200" dirty="0" err="1">
                <a:sym typeface="Wingdings" panose="05000000000000000000" pitchFamily="2" charset="2"/>
              </a:rPr>
              <a:t>read</a:t>
            </a:r>
            <a:r>
              <a:rPr lang="cs-CZ" sz="2200" dirty="0">
                <a:sym typeface="Wingdings" panose="05000000000000000000" pitchFamily="2" charset="2"/>
              </a:rPr>
              <a:t> </a:t>
            </a:r>
            <a:r>
              <a:rPr lang="cs-CZ" sz="2200" dirty="0" err="1">
                <a:sym typeface="Wingdings" panose="05000000000000000000" pitchFamily="2" charset="2"/>
              </a:rPr>
              <a:t>the</a:t>
            </a:r>
            <a:r>
              <a:rPr lang="cs-CZ" sz="2200" dirty="0">
                <a:sym typeface="Wingdings" panose="05000000000000000000" pitchFamily="2" charset="2"/>
              </a:rPr>
              <a:t> </a:t>
            </a:r>
            <a:r>
              <a:rPr lang="cs-CZ" sz="2200" dirty="0" err="1">
                <a:sym typeface="Wingdings" panose="05000000000000000000" pitchFamily="2" charset="2"/>
              </a:rPr>
              <a:t>reviews</a:t>
            </a:r>
            <a:r>
              <a:rPr lang="cs-CZ" sz="2200" dirty="0">
                <a:sym typeface="Wingdings" panose="05000000000000000000" pitchFamily="2" charset="2"/>
              </a:rPr>
              <a:t> </a:t>
            </a:r>
            <a:r>
              <a:rPr lang="cs-CZ" sz="2200" dirty="0" err="1">
                <a:sym typeface="Wingdings" panose="05000000000000000000" pitchFamily="2" charset="2"/>
              </a:rPr>
              <a:t>or</a:t>
            </a:r>
            <a:r>
              <a:rPr lang="cs-CZ" sz="2200" dirty="0">
                <a:sym typeface="Wingdings" panose="05000000000000000000" pitchFamily="2" charset="2"/>
              </a:rPr>
              <a:t> trust </a:t>
            </a:r>
            <a:r>
              <a:rPr lang="cs-CZ" sz="2200" dirty="0" err="1">
                <a:sym typeface="Wingdings" panose="05000000000000000000" pitchFamily="2" charset="2"/>
              </a:rPr>
              <a:t>longer</a:t>
            </a:r>
            <a:r>
              <a:rPr lang="cs-CZ" sz="2200" dirty="0">
                <a:sym typeface="Wingdings" panose="05000000000000000000" pitchFamily="2" charset="2"/>
              </a:rPr>
              <a:t> </a:t>
            </a:r>
            <a:r>
              <a:rPr lang="cs-CZ" sz="2200" dirty="0" err="1">
                <a:sym typeface="Wingdings" panose="05000000000000000000" pitchFamily="2" charset="2"/>
              </a:rPr>
              <a:t>reviews</a:t>
            </a:r>
            <a:r>
              <a:rPr lang="cs-CZ" sz="2200" dirty="0">
                <a:sym typeface="Wingdings" panose="05000000000000000000" pitchFamily="2" charset="2"/>
              </a:rPr>
              <a:t> more</a:t>
            </a:r>
          </a:p>
        </p:txBody>
      </p:sp>
      <p:pic>
        <p:nvPicPr>
          <p:cNvPr id="3" name="Picture 2">
            <a:extLst>
              <a:ext uri="{FF2B5EF4-FFF2-40B4-BE49-F238E27FC236}">
                <a16:creationId xmlns:a16="http://schemas.microsoft.com/office/drawing/2014/main" id="{817AFF96-7432-8DF6-2C4D-234DCAAEB9B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260212" y="3429000"/>
            <a:ext cx="8653886" cy="518623"/>
          </a:xfrm>
          <a:prstGeom prst="rect">
            <a:avLst/>
          </a:prstGeom>
        </p:spPr>
      </p:pic>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Evidence on the effects of customer reviews</a:t>
            </a:r>
          </a:p>
          <a:p>
            <a:r>
              <a:rPr lang="en-GB" sz="3600" i="1" dirty="0"/>
              <a:t>(Chevalier &amp; </a:t>
            </a:r>
            <a:r>
              <a:rPr lang="en-GB" sz="3600" i="1" dirty="0" err="1"/>
              <a:t>Mayzlin</a:t>
            </a:r>
            <a:r>
              <a:rPr lang="en-GB" sz="3600" i="1" dirty="0"/>
              <a:t>, JMR 2006)</a:t>
            </a:r>
            <a:endParaRPr lang="cs-CZ" sz="3600" i="1" dirty="0"/>
          </a:p>
        </p:txBody>
      </p:sp>
    </p:spTree>
    <p:extLst>
      <p:ext uri="{BB962C8B-B14F-4D97-AF65-F5344CB8AC3E}">
        <p14:creationId xmlns:p14="http://schemas.microsoft.com/office/powerpoint/2010/main" val="3124304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Evidence on “long tail” hypothesis with co-purchase recommender systems</a:t>
            </a:r>
          </a:p>
          <a:p>
            <a:r>
              <a:rPr lang="en-GB" i="1" dirty="0"/>
              <a:t>(</a:t>
            </a:r>
            <a:r>
              <a:rPr lang="en-GB" i="1" dirty="0" err="1"/>
              <a:t>Oosteicher</a:t>
            </a:r>
            <a:r>
              <a:rPr lang="en-GB" i="1" dirty="0"/>
              <a:t>-Singer and Sundararajan (2012)</a:t>
            </a:r>
            <a:endParaRPr lang="cs-CZ" i="1"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575034" y="1955260"/>
            <a:ext cx="11378153" cy="4753925"/>
          </a:xfrm>
        </p:spPr>
        <p:txBody>
          <a:bodyPr>
            <a:normAutofit/>
          </a:bodyPr>
          <a:lstStyle/>
          <a:p>
            <a:r>
              <a:rPr lang="en-GB" sz="2000" dirty="0">
                <a:sym typeface="Wingdings" panose="05000000000000000000" pitchFamily="2" charset="2"/>
              </a:rPr>
              <a:t>Do co-purchase systems lead to “long tail”?</a:t>
            </a:r>
          </a:p>
          <a:p>
            <a:r>
              <a:rPr lang="en-GB" sz="2000" dirty="0">
                <a:sym typeface="Wingdings" panose="05000000000000000000" pitchFamily="2" charset="2"/>
              </a:rPr>
              <a:t>Study data for 250,000 books sold on Amazon, from 2005 onwards</a:t>
            </a:r>
          </a:p>
          <a:p>
            <a:r>
              <a:rPr lang="en-GB" sz="2000" dirty="0">
                <a:sym typeface="Wingdings" panose="05000000000000000000" pitchFamily="2" charset="2"/>
              </a:rPr>
              <a:t>1400 categories, of which &gt;200 categories have at least 100 books</a:t>
            </a:r>
          </a:p>
          <a:p>
            <a:r>
              <a:rPr lang="en-GB" sz="2000" dirty="0">
                <a:sym typeface="Wingdings" panose="05000000000000000000" pitchFamily="2" charset="2"/>
              </a:rPr>
              <a:t>Rich information including co-purchase links for each book</a:t>
            </a:r>
          </a:p>
          <a:p>
            <a:r>
              <a:rPr lang="en-GB" sz="2000" dirty="0">
                <a:sym typeface="Wingdings" panose="05000000000000000000" pitchFamily="2" charset="2"/>
              </a:rPr>
              <a:t>Which products relatively benefit in the co-purchase network?</a:t>
            </a:r>
          </a:p>
          <a:p>
            <a:pPr lvl="1"/>
            <a:r>
              <a:rPr lang="en-GB" sz="2000" b="1" dirty="0">
                <a:sym typeface="Wingdings" panose="05000000000000000000" pitchFamily="2" charset="2"/>
              </a:rPr>
              <a:t>Weighted page rank</a:t>
            </a:r>
            <a:r>
              <a:rPr lang="en-GB" sz="2000" dirty="0">
                <a:sym typeface="Wingdings" panose="05000000000000000000" pitchFamily="2" charset="2"/>
              </a:rPr>
              <a:t>: basis of the original Google algorithm, measures number of links to a product and the importance of the source of each link</a:t>
            </a:r>
          </a:p>
          <a:p>
            <a:pPr lvl="1"/>
            <a:r>
              <a:rPr lang="en-GB" sz="2000" b="1" dirty="0">
                <a:sym typeface="Wingdings" panose="05000000000000000000" pitchFamily="2" charset="2"/>
              </a:rPr>
              <a:t>Gini coefficient</a:t>
            </a:r>
            <a:r>
              <a:rPr lang="en-GB" sz="2000" dirty="0">
                <a:sym typeface="Wingdings" panose="05000000000000000000" pitchFamily="2" charset="2"/>
              </a:rPr>
              <a:t>: concentration of book sales within a category</a:t>
            </a:r>
          </a:p>
          <a:p>
            <a:pPr lvl="1"/>
            <a:r>
              <a:rPr lang="en-GB" sz="2000" dirty="0">
                <a:sym typeface="Wingdings" panose="05000000000000000000" pitchFamily="2" charset="2"/>
              </a:rPr>
              <a:t>Regress Gini on the average weighted page rank within a category</a:t>
            </a:r>
          </a:p>
          <a:p>
            <a:pPr lvl="1"/>
            <a:r>
              <a:rPr lang="en-GB" sz="2000" dirty="0">
                <a:sym typeface="Wingdings" panose="05000000000000000000" pitchFamily="2" charset="2"/>
              </a:rPr>
              <a:t>Results: greater importance of co-purchase links in a category (measured by the average page rank) related to lower Gini  evidence of “long-tail” effects</a:t>
            </a:r>
          </a:p>
        </p:txBody>
      </p:sp>
    </p:spTree>
    <p:extLst>
      <p:ext uri="{BB962C8B-B14F-4D97-AF65-F5344CB8AC3E}">
        <p14:creationId xmlns:p14="http://schemas.microsoft.com/office/powerpoint/2010/main" val="3224217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OSC - Wikipedia">
            <a:extLst>
              <a:ext uri="{FF2B5EF4-FFF2-40B4-BE49-F238E27FC236}">
                <a16:creationId xmlns:a16="http://schemas.microsoft.com/office/drawing/2014/main" id="{EE5B89C2-1A00-7F2D-C561-3FB6758516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785" y="2713609"/>
            <a:ext cx="1352858" cy="23862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Organic agriculture certification and label in the European Union | Ecocert">
            <a:extLst>
              <a:ext uri="{FF2B5EF4-FFF2-40B4-BE49-F238E27FC236}">
                <a16:creationId xmlns:a16="http://schemas.microsoft.com/office/drawing/2014/main" id="{9CFFB4F1-A759-E2AD-DD57-4FC388521B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5027548"/>
            <a:ext cx="2133600" cy="21431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Certifying intermediaries</a:t>
            </a:r>
            <a:endParaRPr lang="cs-CZ" i="1"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669302" y="1388046"/>
            <a:ext cx="11522697" cy="5321139"/>
          </a:xfrm>
        </p:spPr>
        <p:txBody>
          <a:bodyPr>
            <a:normAutofit/>
          </a:bodyPr>
          <a:lstStyle/>
          <a:p>
            <a:r>
              <a:rPr lang="en-GB" sz="2000" dirty="0">
                <a:sym typeface="Wingdings" panose="05000000000000000000" pitchFamily="2" charset="2"/>
              </a:rPr>
              <a:t>In the presence of information asymmetry</a:t>
            </a:r>
          </a:p>
          <a:p>
            <a:pPr lvl="1"/>
            <a:r>
              <a:rPr lang="en-GB" sz="2000" dirty="0">
                <a:sym typeface="Wingdings" panose="05000000000000000000" pitchFamily="2" charset="2"/>
              </a:rPr>
              <a:t>firms may underprovide quality (hidden action, moral hazard)</a:t>
            </a:r>
          </a:p>
          <a:p>
            <a:pPr lvl="1"/>
            <a:r>
              <a:rPr lang="en-GB" sz="2000" dirty="0">
                <a:sym typeface="Wingdings" panose="05000000000000000000" pitchFamily="2" charset="2"/>
              </a:rPr>
              <a:t>high-quality firms may disappear from the market (hidden information, adverse selection)</a:t>
            </a:r>
          </a:p>
          <a:p>
            <a:r>
              <a:rPr lang="en-GB" sz="2000" dirty="0">
                <a:sym typeface="Wingdings" panose="05000000000000000000" pitchFamily="2" charset="2"/>
              </a:rPr>
              <a:t>Firms may overcome this problem with, </a:t>
            </a:r>
            <a:r>
              <a:rPr lang="en-GB" sz="2000" dirty="0" err="1">
                <a:sym typeface="Wingdings" panose="05000000000000000000" pitchFamily="2" charset="2"/>
              </a:rPr>
              <a:t>e.g.,branding</a:t>
            </a:r>
            <a:r>
              <a:rPr lang="en-GB" sz="2000" dirty="0">
                <a:sym typeface="Wingdings" panose="05000000000000000000" pitchFamily="2" charset="2"/>
              </a:rPr>
              <a:t> or signalling, but these are costly for firms and society</a:t>
            </a:r>
          </a:p>
          <a:p>
            <a:r>
              <a:rPr lang="en-GB" sz="2000" dirty="0">
                <a:sym typeface="Wingdings" panose="05000000000000000000" pitchFamily="2" charset="2"/>
              </a:rPr>
              <a:t>Also we just discussed how product popularity can be a useful signal of quality</a:t>
            </a:r>
          </a:p>
          <a:p>
            <a:r>
              <a:rPr lang="en-GB" sz="2000" dirty="0">
                <a:sym typeface="Wingdings" panose="05000000000000000000" pitchFamily="2" charset="2"/>
              </a:rPr>
              <a:t>But sometimes an intermediary may itself certify product quality</a:t>
            </a:r>
          </a:p>
          <a:p>
            <a:r>
              <a:rPr lang="en-GB" sz="2000" dirty="0">
                <a:sym typeface="Wingdings" panose="05000000000000000000" pitchFamily="2" charset="2"/>
              </a:rPr>
              <a:t>What is the advantage of the intermediary:</a:t>
            </a:r>
          </a:p>
          <a:p>
            <a:pPr lvl="1"/>
            <a:r>
              <a:rPr lang="en-GB" sz="2000" b="1" dirty="0">
                <a:sym typeface="Wingdings" panose="05000000000000000000" pitchFamily="2" charset="2"/>
              </a:rPr>
              <a:t>Compared to consumers</a:t>
            </a:r>
            <a:r>
              <a:rPr lang="en-GB" sz="2000" dirty="0">
                <a:sym typeface="Wingdings" panose="05000000000000000000" pitchFamily="2" charset="2"/>
              </a:rPr>
              <a:t>: economies of scale and scope in assessing quality</a:t>
            </a:r>
          </a:p>
          <a:p>
            <a:pPr lvl="1"/>
            <a:r>
              <a:rPr lang="en-GB" sz="2000" b="1" dirty="0">
                <a:sym typeface="Wingdings" panose="05000000000000000000" pitchFamily="2" charset="2"/>
              </a:rPr>
              <a:t>Compared to sellers: </a:t>
            </a:r>
            <a:r>
              <a:rPr lang="en-GB" sz="2000" dirty="0">
                <a:sym typeface="Wingdings" panose="05000000000000000000" pitchFamily="2" charset="2"/>
              </a:rPr>
              <a:t>economies of scale and scope in building a brand</a:t>
            </a:r>
            <a:endParaRPr lang="cs-CZ" sz="2000" dirty="0">
              <a:sym typeface="Wingdings" panose="05000000000000000000" pitchFamily="2" charset="2"/>
            </a:endParaRPr>
          </a:p>
          <a:p>
            <a:r>
              <a:rPr lang="cs-CZ" sz="2000" dirty="0" err="1">
                <a:sym typeface="Wingdings" panose="05000000000000000000" pitchFamily="2" charset="2"/>
              </a:rPr>
              <a:t>The</a:t>
            </a:r>
            <a:r>
              <a:rPr lang="cs-CZ" sz="2000" dirty="0">
                <a:sym typeface="Wingdings" panose="05000000000000000000" pitchFamily="2" charset="2"/>
              </a:rPr>
              <a:t> </a:t>
            </a:r>
            <a:r>
              <a:rPr lang="cs-CZ" sz="2000" dirty="0" err="1">
                <a:sym typeface="Wingdings" panose="05000000000000000000" pitchFamily="2" charset="2"/>
              </a:rPr>
              <a:t>key</a:t>
            </a:r>
            <a:r>
              <a:rPr lang="cs-CZ" sz="2000" dirty="0">
                <a:sym typeface="Wingdings" panose="05000000000000000000" pitchFamily="2" charset="2"/>
              </a:rPr>
              <a:t> </a:t>
            </a:r>
            <a:r>
              <a:rPr lang="cs-CZ" sz="2000" dirty="0" err="1">
                <a:sym typeface="Wingdings" panose="05000000000000000000" pitchFamily="2" charset="2"/>
              </a:rPr>
              <a:t>points</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a:t>
            </a:r>
            <a:r>
              <a:rPr lang="cs-CZ" sz="2000" dirty="0" err="1">
                <a:sym typeface="Wingdings" panose="05000000000000000000" pitchFamily="2" charset="2"/>
              </a:rPr>
              <a:t>that</a:t>
            </a:r>
            <a:r>
              <a:rPr lang="en-GB" sz="2000" dirty="0">
                <a:sym typeface="Wingdings" panose="05000000000000000000" pitchFamily="2" charset="2"/>
              </a:rPr>
              <a:t> while each seller encounters each buyer only once, the intermediary encounters them repeatedly</a:t>
            </a:r>
          </a:p>
          <a:p>
            <a:pPr lvl="1"/>
            <a:endParaRPr lang="en-GB" sz="1600" dirty="0">
              <a:sym typeface="Wingdings" panose="05000000000000000000" pitchFamily="2" charset="2"/>
            </a:endParaRPr>
          </a:p>
          <a:p>
            <a:endParaRPr lang="en-GB" sz="2000" dirty="0">
              <a:sym typeface="Wingdings" panose="05000000000000000000" pitchFamily="2" charset="2"/>
            </a:endParaRPr>
          </a:p>
          <a:p>
            <a:endParaRPr lang="en-GB" sz="2400" dirty="0">
              <a:sym typeface="Wingdings" panose="05000000000000000000" pitchFamily="2" charset="2"/>
            </a:endParaRPr>
          </a:p>
        </p:txBody>
      </p:sp>
      <p:pic>
        <p:nvPicPr>
          <p:cNvPr id="3" name="Picture 4" descr="Medaljer">
            <a:extLst>
              <a:ext uri="{FF2B5EF4-FFF2-40B4-BE49-F238E27FC236}">
                <a16:creationId xmlns:a16="http://schemas.microsoft.com/office/drawing/2014/main" id="{D81EEBCF-22A1-A4B5-0474-2FA79EE0C1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4826" y="247396"/>
            <a:ext cx="1617524" cy="1617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811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Certifying intermediaries</a:t>
            </a:r>
            <a:endParaRPr lang="cs-CZ" i="1" dirty="0"/>
          </a:p>
        </p:txBody>
      </p:sp>
      <p:pic>
        <p:nvPicPr>
          <p:cNvPr id="5122" name="Picture 2" descr="What Netflix's Seaspiracy Gets Wrong - CounterPunch.org">
            <a:hlinkClick r:id="rId3"/>
            <a:extLst>
              <a:ext uri="{FF2B5EF4-FFF2-40B4-BE49-F238E27FC236}">
                <a16:creationId xmlns:a16="http://schemas.microsoft.com/office/drawing/2014/main" id="{77EAD516-7DF7-196A-E021-E0F9B64DDD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6951" y="1366886"/>
            <a:ext cx="6130472" cy="5491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6120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ownload Question Mark Question Response Royalty-Free Stock Illustration  Image - Pixabay">
            <a:extLst>
              <a:ext uri="{FF2B5EF4-FFF2-40B4-BE49-F238E27FC236}">
                <a16:creationId xmlns:a16="http://schemas.microsoft.com/office/drawing/2014/main" id="{4101B8E5-9157-4A2D-9DE8-8235E0D82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1326" y="139388"/>
            <a:ext cx="3622431" cy="36224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9B5D390B-5FC3-4040-BADA-65C4DBA22A10}"/>
              </a:ext>
            </a:extLst>
          </p:cNvPr>
          <p:cNvSpPr>
            <a:spLocks noGrp="1"/>
          </p:cNvSpPr>
          <p:nvPr>
            <p:ph idx="1"/>
          </p:nvPr>
        </p:nvSpPr>
        <p:spPr>
          <a:xfrm>
            <a:off x="838199" y="1825625"/>
            <a:ext cx="8684742" cy="4351338"/>
          </a:xfrm>
        </p:spPr>
        <p:txBody>
          <a:bodyPr>
            <a:noAutofit/>
          </a:bodyPr>
          <a:lstStyle/>
          <a:p>
            <a:pPr marL="457200" indent="-457200">
              <a:lnSpc>
                <a:spcPct val="100000"/>
              </a:lnSpc>
              <a:spcBef>
                <a:spcPts val="0"/>
              </a:spcBef>
              <a:buFont typeface="+mj-lt"/>
              <a:buAutoNum type="arabicPeriod"/>
              <a:defRPr/>
            </a:pPr>
            <a:r>
              <a:rPr lang="cs-CZ" sz="2400" i="1" dirty="0" err="1">
                <a:solidFill>
                  <a:schemeClr val="accent1"/>
                </a:solidFill>
                <a:sym typeface="Wingdings" panose="05000000000000000000" pitchFamily="2" charset="2"/>
              </a:rPr>
              <a:t>What</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is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the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difference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between</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pure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dealers</a:t>
            </a:r>
            <a:r>
              <a:rPr lang="cs-CZ" sz="2400" i="1" dirty="0">
                <a:solidFill>
                  <a:schemeClr val="accent1"/>
                </a:solidFill>
                <a:sym typeface="Wingdings" panose="05000000000000000000" pitchFamily="2" charset="2"/>
              </a:rPr>
              <a:t> and </a:t>
            </a:r>
            <a:r>
              <a:rPr lang="cs-CZ" sz="2400" i="1" dirty="0" err="1">
                <a:solidFill>
                  <a:schemeClr val="accent1"/>
                </a:solidFill>
                <a:sym typeface="Wingdings" panose="05000000000000000000" pitchFamily="2" charset="2"/>
              </a:rPr>
              <a:t>platforms</a:t>
            </a:r>
            <a:r>
              <a:rPr lang="cs-CZ" sz="2400" i="1" dirty="0">
                <a:solidFill>
                  <a:schemeClr val="accent1"/>
                </a:solidFill>
                <a:sym typeface="Wingdings" panose="05000000000000000000" pitchFamily="2" charset="2"/>
              </a:rPr>
              <a:t>?</a:t>
            </a:r>
          </a:p>
          <a:p>
            <a:pPr marL="457200" indent="-457200">
              <a:lnSpc>
                <a:spcPct val="100000"/>
              </a:lnSpc>
              <a:spcBef>
                <a:spcPts val="0"/>
              </a:spcBef>
              <a:buFont typeface="+mj-lt"/>
              <a:buAutoNum type="arabicPeriod"/>
              <a:defRPr/>
            </a:pPr>
            <a:r>
              <a:rPr lang="cs-CZ" sz="2400" i="1" dirty="0" err="1">
                <a:solidFill>
                  <a:schemeClr val="accent1"/>
                </a:solidFill>
                <a:sym typeface="Wingdings" panose="05000000000000000000" pitchFamily="2" charset="2"/>
              </a:rPr>
              <a:t>Will</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the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side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of</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the</a:t>
            </a:r>
            <a:r>
              <a:rPr lang="cs-CZ" sz="2400" i="1" dirty="0">
                <a:solidFill>
                  <a:schemeClr val="accent1"/>
                </a:solidFill>
                <a:sym typeface="Wingdings" panose="05000000000000000000" pitchFamily="2" charset="2"/>
              </a:rPr>
              <a:t> market </a:t>
            </a:r>
            <a:r>
              <a:rPr lang="cs-CZ" sz="2400" i="1" dirty="0" err="1">
                <a:solidFill>
                  <a:schemeClr val="accent1"/>
                </a:solidFill>
                <a:sym typeface="Wingdings" panose="05000000000000000000" pitchFamily="2" charset="2"/>
              </a:rPr>
              <a:t>generating</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stronger</a:t>
            </a:r>
            <a:r>
              <a:rPr lang="cs-CZ" sz="2400" i="1" dirty="0">
                <a:solidFill>
                  <a:schemeClr val="accent1"/>
                </a:solidFill>
                <a:sym typeface="Wingdings" panose="05000000000000000000" pitchFamily="2" charset="2"/>
              </a:rPr>
              <a:t> network </a:t>
            </a:r>
            <a:r>
              <a:rPr lang="cs-CZ" sz="2400" i="1" dirty="0" err="1">
                <a:solidFill>
                  <a:schemeClr val="accent1"/>
                </a:solidFill>
                <a:sym typeface="Wingdings" panose="05000000000000000000" pitchFamily="2" charset="2"/>
              </a:rPr>
              <a:t>effects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pay</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relatively</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higher</a:t>
            </a:r>
            <a:r>
              <a:rPr lang="cs-CZ" sz="2400" i="1" dirty="0">
                <a:solidFill>
                  <a:schemeClr val="accent1"/>
                </a:solidFill>
                <a:sym typeface="Wingdings" panose="05000000000000000000" pitchFamily="2" charset="2"/>
              </a:rPr>
              <a:t>/</a:t>
            </a:r>
            <a:r>
              <a:rPr lang="cs-CZ" sz="2400" i="1" dirty="0" err="1">
                <a:solidFill>
                  <a:schemeClr val="accent1"/>
                </a:solidFill>
                <a:sym typeface="Wingdings" panose="05000000000000000000" pitchFamily="2" charset="2"/>
              </a:rPr>
              <a:t>lower</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platform</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fees</a:t>
            </a:r>
            <a:r>
              <a:rPr lang="cs-CZ" sz="2400" i="1" dirty="0">
                <a:solidFill>
                  <a:schemeClr val="accent1"/>
                </a:solidFill>
                <a:sym typeface="Wingdings" panose="05000000000000000000" pitchFamily="2" charset="2"/>
              </a:rPr>
              <a:t>?</a:t>
            </a:r>
          </a:p>
          <a:p>
            <a:pPr marL="457200" indent="-457200">
              <a:lnSpc>
                <a:spcPct val="100000"/>
              </a:lnSpc>
              <a:spcBef>
                <a:spcPts val="0"/>
              </a:spcBef>
              <a:buFont typeface="+mj-lt"/>
              <a:buAutoNum type="arabicPeriod"/>
              <a:defRPr/>
            </a:pPr>
            <a:r>
              <a:rPr lang="cs-CZ" sz="2400" i="1" dirty="0" err="1">
                <a:solidFill>
                  <a:schemeClr val="accent1"/>
                </a:solidFill>
                <a:sym typeface="Wingdings" panose="05000000000000000000" pitchFamily="2" charset="2"/>
              </a:rPr>
              <a:t>How</a:t>
            </a:r>
            <a:r>
              <a:rPr lang="cs-CZ" sz="2400" i="1" dirty="0">
                <a:solidFill>
                  <a:schemeClr val="accent1"/>
                </a:solidFill>
                <a:sym typeface="Wingdings" panose="05000000000000000000" pitchFamily="2" charset="2"/>
              </a:rPr>
              <a:t> do </a:t>
            </a:r>
            <a:r>
              <a:rPr lang="cs-CZ" sz="2400" i="1" dirty="0" err="1">
                <a:solidFill>
                  <a:schemeClr val="accent1"/>
                </a:solidFill>
                <a:sym typeface="Wingdings" panose="05000000000000000000" pitchFamily="2" charset="2"/>
              </a:rPr>
              <a:t>antitrust</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recommendations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differ</a:t>
            </a:r>
            <a:r>
              <a:rPr lang="cs-CZ" sz="2400" i="1" dirty="0">
                <a:solidFill>
                  <a:schemeClr val="accent1"/>
                </a:solidFill>
                <a:sym typeface="Wingdings" panose="05000000000000000000" pitchFamily="2" charset="2"/>
              </a:rPr>
              <a:t> in </a:t>
            </a:r>
            <a:r>
              <a:rPr lang="cs-CZ" sz="2400" i="1" dirty="0" err="1">
                <a:solidFill>
                  <a:schemeClr val="accent1"/>
                </a:solidFill>
                <a:sym typeface="Wingdings" panose="05000000000000000000" pitchFamily="2" charset="2"/>
              </a:rPr>
              <a:t>the</a:t>
            </a:r>
            <a:r>
              <a:rPr lang="cs-CZ" sz="2400" i="1" dirty="0">
                <a:solidFill>
                  <a:schemeClr val="accent1"/>
                </a:solidFill>
                <a:sym typeface="Wingdings" panose="05000000000000000000" pitchFamily="2" charset="2"/>
              </a:rPr>
              <a:t> case </a:t>
            </a:r>
            <a:r>
              <a:rPr lang="cs-CZ" sz="2400" i="1" dirty="0" err="1">
                <a:solidFill>
                  <a:schemeClr val="accent1"/>
                </a:solidFill>
                <a:sym typeface="Wingdings" panose="05000000000000000000" pitchFamily="2" charset="2"/>
              </a:rPr>
              <a:t>of</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multi-sided</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platforms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with</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indirect</a:t>
            </a:r>
            <a:r>
              <a:rPr lang="cs-CZ" sz="2400" i="1" dirty="0">
                <a:solidFill>
                  <a:schemeClr val="accent1"/>
                </a:solidFill>
                <a:sym typeface="Wingdings" panose="05000000000000000000" pitchFamily="2" charset="2"/>
              </a:rPr>
              <a:t> network </a:t>
            </a:r>
            <a:r>
              <a:rPr lang="cs-CZ" sz="2400" i="1" dirty="0" err="1">
                <a:solidFill>
                  <a:schemeClr val="accent1"/>
                </a:solidFill>
                <a:sym typeface="Wingdings" panose="05000000000000000000" pitchFamily="2" charset="2"/>
              </a:rPr>
              <a:t>effects</a:t>
            </a:r>
            <a:r>
              <a:rPr lang="cs-CZ" sz="2400" i="1" dirty="0">
                <a:solidFill>
                  <a:schemeClr val="accent1"/>
                </a:solidFill>
                <a:sym typeface="Wingdings" panose="05000000000000000000" pitchFamily="2" charset="2"/>
              </a:rPr>
              <a:t>?</a:t>
            </a:r>
          </a:p>
          <a:p>
            <a:pPr marL="457200" indent="-457200">
              <a:lnSpc>
                <a:spcPct val="100000"/>
              </a:lnSpc>
              <a:spcBef>
                <a:spcPts val="0"/>
              </a:spcBef>
              <a:buFont typeface="+mj-lt"/>
              <a:buAutoNum type="arabicPeriod"/>
              <a:defRPr/>
            </a:pPr>
            <a:r>
              <a:rPr lang="cs-CZ" sz="2400" i="1" dirty="0">
                <a:solidFill>
                  <a:schemeClr val="accent1"/>
                </a:solidFill>
                <a:sym typeface="Wingdings" panose="05000000000000000000" pitchFamily="2" charset="2"/>
              </a:rPr>
              <a:t>Name 3 </a:t>
            </a:r>
            <a:r>
              <a:rPr lang="cs-CZ" sz="2400" i="1" dirty="0" err="1">
                <a:solidFill>
                  <a:schemeClr val="accent1"/>
                </a:solidFill>
                <a:sym typeface="Wingdings" panose="05000000000000000000" pitchFamily="2" charset="2"/>
              </a:rPr>
              <a:t>types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of</a:t>
            </a:r>
            <a:r>
              <a:rPr lang="cs-CZ" sz="2400" i="1" dirty="0">
                <a:solidFill>
                  <a:schemeClr val="accent1"/>
                </a:solidFill>
                <a:sym typeface="Wingdings" panose="05000000000000000000" pitchFamily="2" charset="2"/>
              </a:rPr>
              <a:t> online </a:t>
            </a:r>
            <a:r>
              <a:rPr lang="cs-CZ" sz="2400" i="1" dirty="0" err="1">
                <a:solidFill>
                  <a:schemeClr val="accent1"/>
                </a:solidFill>
                <a:sym typeface="Wingdings" panose="05000000000000000000" pitchFamily="2" charset="2"/>
              </a:rPr>
              <a:t>recommender</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systems</a:t>
            </a:r>
            <a:r>
              <a:rPr lang="cs-CZ" sz="2400" i="1" dirty="0">
                <a:solidFill>
                  <a:schemeClr val="accent1"/>
                </a:solidFill>
                <a:sym typeface="Wingdings" panose="05000000000000000000" pitchFamily="2" charset="2"/>
              </a:rPr>
              <a:t> and </a:t>
            </a:r>
            <a:r>
              <a:rPr lang="cs-CZ" sz="2400" i="1" dirty="0" err="1">
                <a:solidFill>
                  <a:schemeClr val="accent1"/>
                </a:solidFill>
                <a:sym typeface="Wingdings" panose="05000000000000000000" pitchFamily="2" charset="2"/>
              </a:rPr>
              <a:t>explain</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the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how</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they</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work</a:t>
            </a:r>
            <a:r>
              <a:rPr lang="cs-CZ" sz="2400" i="1" dirty="0">
                <a:solidFill>
                  <a:schemeClr val="accent1"/>
                </a:solidFill>
                <a:sym typeface="Wingdings" panose="05000000000000000000" pitchFamily="2" charset="2"/>
              </a:rPr>
              <a:t>.</a:t>
            </a:r>
          </a:p>
          <a:p>
            <a:pPr marL="457200" indent="-457200">
              <a:lnSpc>
                <a:spcPct val="100000"/>
              </a:lnSpc>
              <a:spcBef>
                <a:spcPts val="0"/>
              </a:spcBef>
              <a:buFont typeface="+mj-lt"/>
              <a:buAutoNum type="arabicPeriod"/>
              <a:defRPr/>
            </a:pPr>
            <a:r>
              <a:rPr lang="cs-CZ" sz="2400" i="1" dirty="0" err="1">
                <a:solidFill>
                  <a:schemeClr val="accent1"/>
                </a:solidFill>
                <a:sym typeface="Wingdings" panose="05000000000000000000" pitchFamily="2" charset="2"/>
              </a:rPr>
              <a:t>What</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is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the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functionning</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of</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certifying</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intermediaries</a:t>
            </a:r>
            <a:endParaRPr lang="cs-CZ" sz="2400" i="1"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endParaRPr lang="en-US" sz="2400" i="1"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endParaRPr lang="en-US" sz="2400" i="1" dirty="0">
              <a:solidFill>
                <a:schemeClr val="accent1"/>
              </a:solidFill>
              <a:sym typeface="Wingdings" panose="05000000000000000000" pitchFamily="2" charset="2"/>
            </a:endParaRPr>
          </a:p>
          <a:p>
            <a:pPr>
              <a:lnSpc>
                <a:spcPct val="100000"/>
              </a:lnSpc>
              <a:spcBef>
                <a:spcPts val="0"/>
              </a:spcBef>
              <a:defRPr/>
            </a:pPr>
            <a:endParaRPr lang="en-US" sz="2400" i="1" dirty="0">
              <a:solidFill>
                <a:schemeClr val="accent1"/>
              </a:solidFill>
              <a:sym typeface="Wingdings" panose="05000000000000000000" pitchFamily="2" charset="2"/>
            </a:endParaRPr>
          </a:p>
          <a:p>
            <a:pPr marL="0" indent="0">
              <a:lnSpc>
                <a:spcPct val="100000"/>
              </a:lnSpc>
              <a:spcBef>
                <a:spcPts val="0"/>
              </a:spcBef>
              <a:buNone/>
              <a:defRPr/>
            </a:pPr>
            <a:r>
              <a:rPr lang="en-US" dirty="0">
                <a:solidFill>
                  <a:schemeClr val="accent1"/>
                </a:solidFill>
                <a:sym typeface="Wingdings" panose="05000000000000000000" pitchFamily="2" charset="2"/>
              </a:rPr>
              <a:t>What questions do </a:t>
            </a:r>
            <a:r>
              <a:rPr lang="en-US" u="sng" dirty="0">
                <a:solidFill>
                  <a:schemeClr val="accent1"/>
                </a:solidFill>
                <a:sym typeface="Wingdings" panose="05000000000000000000" pitchFamily="2" charset="2"/>
              </a:rPr>
              <a:t>you</a:t>
            </a:r>
            <a:r>
              <a:rPr lang="en-US" dirty="0">
                <a:solidFill>
                  <a:schemeClr val="accent1"/>
                </a:solidFill>
                <a:sym typeface="Wingdings" panose="05000000000000000000" pitchFamily="2" charset="2"/>
              </a:rPr>
              <a:t> have?</a:t>
            </a:r>
            <a:endParaRPr lang="cs-CZ"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endParaRPr lang="cs-CZ" sz="1600" dirty="0">
              <a:sym typeface="Wingdings" panose="05000000000000000000" pitchFamily="2" charset="2"/>
            </a:endParaRPr>
          </a:p>
          <a:p>
            <a:pPr marL="171450" indent="-171450">
              <a:lnSpc>
                <a:spcPct val="100000"/>
              </a:lnSpc>
              <a:spcBef>
                <a:spcPts val="0"/>
              </a:spcBef>
              <a:defRPr/>
            </a:pPr>
            <a:endParaRPr lang="cs-CZ" sz="2000" dirty="0">
              <a:sym typeface="Wingdings" panose="05000000000000000000" pitchFamily="2" charset="2"/>
            </a:endParaRPr>
          </a:p>
          <a:p>
            <a:pPr marL="171450" indent="-171450">
              <a:lnSpc>
                <a:spcPct val="100000"/>
              </a:lnSpc>
              <a:spcBef>
                <a:spcPts val="0"/>
              </a:spcBef>
              <a:defRPr/>
            </a:pPr>
            <a:endParaRPr lang="cs-CZ" sz="2400" dirty="0"/>
          </a:p>
          <a:p>
            <a:pPr marL="171450" indent="-171450">
              <a:lnSpc>
                <a:spcPct val="100000"/>
              </a:lnSpc>
              <a:spcBef>
                <a:spcPts val="0"/>
              </a:spcBef>
              <a:defRPr/>
            </a:pPr>
            <a:endParaRPr lang="cs-CZ" sz="2400" dirty="0"/>
          </a:p>
        </p:txBody>
      </p:sp>
    </p:spTree>
    <p:extLst>
      <p:ext uri="{BB962C8B-B14F-4D97-AF65-F5344CB8AC3E}">
        <p14:creationId xmlns:p14="http://schemas.microsoft.com/office/powerpoint/2010/main" val="3552342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Infomediary</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r>
              <a:rPr lang="en-GB" sz="2400" dirty="0">
                <a:sym typeface="Wingdings" panose="05000000000000000000" pitchFamily="2" charset="2"/>
              </a:rPr>
              <a:t>Provides information about prices and match value of products or services</a:t>
            </a:r>
          </a:p>
          <a:p>
            <a:pPr lvl="1"/>
            <a:r>
              <a:rPr lang="en-GB" sz="2000" dirty="0">
                <a:sym typeface="Wingdings" panose="05000000000000000000" pitchFamily="2" charset="2"/>
              </a:rPr>
              <a:t>E.g. review systems, personalised recommendations…</a:t>
            </a:r>
            <a:endParaRPr lang="cs-CZ" sz="2000" dirty="0">
              <a:sym typeface="Wingdings" panose="05000000000000000000" pitchFamily="2" charset="2"/>
            </a:endParaRPr>
          </a:p>
        </p:txBody>
      </p:sp>
      <p:pic>
        <p:nvPicPr>
          <p:cNvPr id="3074" name="Picture 2" descr="Elektronika – Heureka.cz">
            <a:extLst>
              <a:ext uri="{FF2B5EF4-FFF2-40B4-BE49-F238E27FC236}">
                <a16:creationId xmlns:a16="http://schemas.microsoft.com/office/drawing/2014/main" id="{66B48FE6-3D66-5010-4F00-8250D65112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6175" y="2957513"/>
            <a:ext cx="4819650" cy="9429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14B3520-39EA-76F7-B8EE-1F827C2E5F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9824" y="4263004"/>
            <a:ext cx="5446083" cy="7442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Everything You Need to Know About Skyscanner | DPO Blog">
            <a:extLst>
              <a:ext uri="{FF2B5EF4-FFF2-40B4-BE49-F238E27FC236}">
                <a16:creationId xmlns:a16="http://schemas.microsoft.com/office/drawing/2014/main" id="{BCB18AE7-0CAB-2336-50D3-B1C6E0356B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00420" y="4818545"/>
            <a:ext cx="4147794" cy="217273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ripadvisor: Plan &amp; Book Trips – Aplikace na Google Play">
            <a:extLst>
              <a:ext uri="{FF2B5EF4-FFF2-40B4-BE49-F238E27FC236}">
                <a16:creationId xmlns:a16="http://schemas.microsoft.com/office/drawing/2014/main" id="{EBFEE145-24A5-DAC9-1741-814274C42E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0675" y="2357437"/>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7A27B933-A3C3-0A9C-C5DA-A65948E161E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15783" y="5181061"/>
            <a:ext cx="389572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ow to Google more effectively to get the results you need | ZDNET">
            <a:extLst>
              <a:ext uri="{FF2B5EF4-FFF2-40B4-BE49-F238E27FC236}">
                <a16:creationId xmlns:a16="http://schemas.microsoft.com/office/drawing/2014/main" id="{1ED9D4D3-85AF-7014-D3FE-4F68C8CEE39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1958" y="2479569"/>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011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Trusted third party</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r>
              <a:rPr lang="en-GB" sz="2400" dirty="0">
                <a:sym typeface="Wingdings" panose="05000000000000000000" pitchFamily="2" charset="2"/>
              </a:rPr>
              <a:t>Certifies quality</a:t>
            </a:r>
            <a:endParaRPr lang="cs-CZ" sz="2400" dirty="0">
              <a:sym typeface="Wingdings" panose="05000000000000000000" pitchFamily="2" charset="2"/>
            </a:endParaRPr>
          </a:p>
        </p:txBody>
      </p:sp>
      <p:pic>
        <p:nvPicPr>
          <p:cNvPr id="2054" name="Picture 6" descr="eBay Store | Wix App Market | Wix.com">
            <a:extLst>
              <a:ext uri="{FF2B5EF4-FFF2-40B4-BE49-F238E27FC236}">
                <a16:creationId xmlns:a16="http://schemas.microsoft.com/office/drawing/2014/main" id="{A4478E75-2594-3C58-01ED-BA1E7526E0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402" y="2765204"/>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4262940E-B033-4708-3D9F-E62F853607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783" y="5181061"/>
            <a:ext cx="3895725" cy="117157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Výsledek obrázku pro amazing places logo">
            <a:extLst>
              <a:ext uri="{FF2B5EF4-FFF2-40B4-BE49-F238E27FC236}">
                <a16:creationId xmlns:a16="http://schemas.microsoft.com/office/drawing/2014/main" id="{A10C6189-71C8-B99B-4E04-0994A946D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8357" y="1262065"/>
            <a:ext cx="3472938" cy="26100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Organic agriculture certification and label in the European Union | Ecocert">
            <a:extLst>
              <a:ext uri="{FF2B5EF4-FFF2-40B4-BE49-F238E27FC236}">
                <a16:creationId xmlns:a16="http://schemas.microsoft.com/office/drawing/2014/main" id="{7911FA76-451C-D7FD-C830-12E78D0DEF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268" y="4091781"/>
            <a:ext cx="21336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772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Lecture roadmap</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pPr marL="514350" indent="-514350">
              <a:buFont typeface="+mj-lt"/>
              <a:buAutoNum type="arabicPeriod"/>
            </a:pPr>
            <a:r>
              <a:rPr lang="cs-CZ" sz="2400" dirty="0" err="1">
                <a:sym typeface="Wingdings" panose="05000000000000000000" pitchFamily="2" charset="2"/>
              </a:rPr>
              <a:t>Pure</a:t>
            </a:r>
            <a:r>
              <a:rPr lang="cs-CZ" sz="2400" dirty="0">
                <a:sym typeface="Wingdings" panose="05000000000000000000" pitchFamily="2" charset="2"/>
              </a:rPr>
              <a:t> </a:t>
            </a:r>
            <a:r>
              <a:rPr lang="cs-CZ" sz="2400" dirty="0" err="1">
                <a:sym typeface="Wingdings" panose="05000000000000000000" pitchFamily="2" charset="2"/>
              </a:rPr>
              <a:t>dealers</a:t>
            </a:r>
            <a:r>
              <a:rPr lang="cs-CZ" sz="2400" dirty="0">
                <a:sym typeface="Wingdings" panose="05000000000000000000" pitchFamily="2" charset="2"/>
              </a:rPr>
              <a:t> vs. </a:t>
            </a:r>
            <a:r>
              <a:rPr lang="cs-CZ" sz="2400" dirty="0" err="1">
                <a:sym typeface="Wingdings" panose="05000000000000000000" pitchFamily="2" charset="2"/>
              </a:rPr>
              <a:t>platforms</a:t>
            </a:r>
            <a:endParaRPr lang="en-GB" sz="2400" dirty="0">
              <a:sym typeface="Wingdings" panose="05000000000000000000" pitchFamily="2" charset="2"/>
            </a:endParaRPr>
          </a:p>
          <a:p>
            <a:pPr marL="514350" indent="-514350">
              <a:buFont typeface="+mj-lt"/>
              <a:buAutoNum type="arabicPeriod"/>
            </a:pPr>
            <a:r>
              <a:rPr lang="cs-CZ" sz="2400" dirty="0">
                <a:sym typeface="Wingdings" panose="05000000000000000000" pitchFamily="2" charset="2"/>
              </a:rPr>
              <a:t>T</a:t>
            </a:r>
            <a:r>
              <a:rPr lang="en-GB" sz="2400" dirty="0">
                <a:sym typeface="Wingdings" panose="05000000000000000000" pitchFamily="2" charset="2"/>
              </a:rPr>
              <a:t>wo-sided platforms</a:t>
            </a:r>
            <a:r>
              <a:rPr lang="cs-CZ" sz="2400" dirty="0">
                <a:sym typeface="Wingdings" panose="05000000000000000000" pitchFamily="2" charset="2"/>
              </a:rPr>
              <a:t> </a:t>
            </a:r>
            <a:r>
              <a:rPr lang="cs-CZ" sz="2400" dirty="0" err="1">
                <a:sym typeface="Wingdings" panose="05000000000000000000" pitchFamily="2" charset="2"/>
              </a:rPr>
              <a:t>with</a:t>
            </a:r>
            <a:r>
              <a:rPr lang="cs-CZ" sz="2400" dirty="0">
                <a:sym typeface="Wingdings" panose="05000000000000000000" pitchFamily="2" charset="2"/>
              </a:rPr>
              <a:t>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514350" indent="-514350">
              <a:buFont typeface="+mj-lt"/>
              <a:buAutoNum type="arabicPeriod"/>
            </a:pPr>
            <a:r>
              <a:rPr lang="cs-CZ" sz="2400" dirty="0" err="1">
                <a:sym typeface="Wingdings" panose="05000000000000000000" pitchFamily="2" charset="2"/>
              </a:rPr>
              <a:t>Antitrust</a:t>
            </a:r>
            <a:r>
              <a:rPr lang="cs-CZ" sz="2400" dirty="0">
                <a:sym typeface="Wingdings" panose="05000000000000000000" pitchFamily="2" charset="2"/>
              </a:rPr>
              <a:t> </a:t>
            </a:r>
            <a:r>
              <a:rPr lang="cs-CZ" sz="2400" dirty="0" err="1">
                <a:sym typeface="Wingdings" panose="05000000000000000000" pitchFamily="2" charset="2"/>
              </a:rPr>
              <a:t>with</a:t>
            </a:r>
            <a:r>
              <a:rPr lang="cs-CZ" sz="2400" dirty="0">
                <a:sym typeface="Wingdings" panose="05000000000000000000" pitchFamily="2" charset="2"/>
              </a:rPr>
              <a:t>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514350" indent="-514350">
              <a:buFont typeface="+mj-lt"/>
              <a:buAutoNum type="arabicPeriod"/>
            </a:pPr>
            <a:r>
              <a:rPr lang="cs-CZ" sz="2400" dirty="0" err="1">
                <a:sym typeface="Wingdings" panose="05000000000000000000" pitchFamily="2" charset="2"/>
              </a:rPr>
              <a:t>Infomediaries</a:t>
            </a:r>
            <a:endParaRPr lang="cs-CZ" sz="2400" dirty="0">
              <a:sym typeface="Wingdings" panose="05000000000000000000" pitchFamily="2" charset="2"/>
            </a:endParaRPr>
          </a:p>
        </p:txBody>
      </p:sp>
    </p:spTree>
    <p:extLst>
      <p:ext uri="{BB962C8B-B14F-4D97-AF65-F5344CB8AC3E}">
        <p14:creationId xmlns:p14="http://schemas.microsoft.com/office/powerpoint/2010/main" val="25980159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Lecture roadmap</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pPr marL="514350" indent="-514350">
              <a:buFont typeface="+mj-lt"/>
              <a:buAutoNum type="arabicPeriod"/>
            </a:pPr>
            <a:r>
              <a:rPr lang="cs-CZ" sz="2400" b="1" dirty="0" err="1">
                <a:solidFill>
                  <a:schemeClr val="accent1"/>
                </a:solidFill>
                <a:sym typeface="Wingdings" panose="05000000000000000000" pitchFamily="2" charset="2"/>
              </a:rPr>
              <a:t>Pure</a:t>
            </a:r>
            <a:r>
              <a:rPr lang="cs-CZ" sz="2400" b="1" dirty="0">
                <a:solidFill>
                  <a:schemeClr val="accent1"/>
                </a:solidFill>
                <a:sym typeface="Wingdings" panose="05000000000000000000" pitchFamily="2" charset="2"/>
              </a:rPr>
              <a:t> </a:t>
            </a:r>
            <a:r>
              <a:rPr lang="cs-CZ" sz="2400" b="1" dirty="0" err="1">
                <a:solidFill>
                  <a:schemeClr val="accent1"/>
                </a:solidFill>
                <a:sym typeface="Wingdings" panose="05000000000000000000" pitchFamily="2" charset="2"/>
              </a:rPr>
              <a:t>dealers</a:t>
            </a:r>
            <a:r>
              <a:rPr lang="cs-CZ" sz="2400" b="1" dirty="0">
                <a:solidFill>
                  <a:schemeClr val="accent1"/>
                </a:solidFill>
                <a:sym typeface="Wingdings" panose="05000000000000000000" pitchFamily="2" charset="2"/>
              </a:rPr>
              <a:t> vs. </a:t>
            </a:r>
            <a:r>
              <a:rPr lang="cs-CZ" sz="2400" b="1" dirty="0" err="1">
                <a:solidFill>
                  <a:schemeClr val="accent1"/>
                </a:solidFill>
                <a:sym typeface="Wingdings" panose="05000000000000000000" pitchFamily="2" charset="2"/>
              </a:rPr>
              <a:t>platforms</a:t>
            </a:r>
            <a:endParaRPr lang="en-GB" sz="2400" b="1" dirty="0">
              <a:solidFill>
                <a:schemeClr val="accent1"/>
              </a:solidFill>
              <a:sym typeface="Wingdings" panose="05000000000000000000" pitchFamily="2" charset="2"/>
            </a:endParaRPr>
          </a:p>
          <a:p>
            <a:pPr marL="514350" indent="-514350">
              <a:buFont typeface="+mj-lt"/>
              <a:buAutoNum type="arabicPeriod"/>
            </a:pPr>
            <a:r>
              <a:rPr lang="cs-CZ" sz="2400" dirty="0">
                <a:sym typeface="Wingdings" panose="05000000000000000000" pitchFamily="2" charset="2"/>
              </a:rPr>
              <a:t>T</a:t>
            </a:r>
            <a:r>
              <a:rPr lang="en-GB" sz="2400" dirty="0">
                <a:sym typeface="Wingdings" panose="05000000000000000000" pitchFamily="2" charset="2"/>
              </a:rPr>
              <a:t>wo-sided platforms</a:t>
            </a:r>
            <a:r>
              <a:rPr lang="cs-CZ" sz="2400" dirty="0">
                <a:sym typeface="Wingdings" panose="05000000000000000000" pitchFamily="2" charset="2"/>
              </a:rPr>
              <a:t> </a:t>
            </a:r>
            <a:r>
              <a:rPr lang="cs-CZ" sz="2400" dirty="0" err="1">
                <a:sym typeface="Wingdings" panose="05000000000000000000" pitchFamily="2" charset="2"/>
              </a:rPr>
              <a:t>with</a:t>
            </a:r>
            <a:r>
              <a:rPr lang="cs-CZ" sz="2400" dirty="0">
                <a:sym typeface="Wingdings" panose="05000000000000000000" pitchFamily="2" charset="2"/>
              </a:rPr>
              <a:t>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514350" indent="-514350">
              <a:buFont typeface="+mj-lt"/>
              <a:buAutoNum type="arabicPeriod"/>
            </a:pPr>
            <a:r>
              <a:rPr lang="cs-CZ" sz="2400" dirty="0" err="1">
                <a:sym typeface="Wingdings" panose="05000000000000000000" pitchFamily="2" charset="2"/>
              </a:rPr>
              <a:t>Antitrust</a:t>
            </a:r>
            <a:r>
              <a:rPr lang="cs-CZ" sz="2400" dirty="0">
                <a:sym typeface="Wingdings" panose="05000000000000000000" pitchFamily="2" charset="2"/>
              </a:rPr>
              <a:t> </a:t>
            </a:r>
            <a:r>
              <a:rPr lang="cs-CZ" sz="2400" dirty="0" err="1">
                <a:sym typeface="Wingdings" panose="05000000000000000000" pitchFamily="2" charset="2"/>
              </a:rPr>
              <a:t>with</a:t>
            </a:r>
            <a:r>
              <a:rPr lang="cs-CZ" sz="2400" dirty="0">
                <a:sym typeface="Wingdings" panose="05000000000000000000" pitchFamily="2" charset="2"/>
              </a:rPr>
              <a:t>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514350" indent="-514350">
              <a:buFont typeface="+mj-lt"/>
              <a:buAutoNum type="arabicPeriod"/>
            </a:pPr>
            <a:r>
              <a:rPr lang="cs-CZ" sz="2400" dirty="0" err="1">
                <a:sym typeface="Wingdings" panose="05000000000000000000" pitchFamily="2" charset="2"/>
              </a:rPr>
              <a:t>Infomediaries</a:t>
            </a:r>
            <a:endParaRPr lang="cs-CZ" sz="2400" dirty="0">
              <a:sym typeface="Wingdings" panose="05000000000000000000" pitchFamily="2" charset="2"/>
            </a:endParaRPr>
          </a:p>
        </p:txBody>
      </p:sp>
    </p:spTree>
    <p:extLst>
      <p:ext uri="{BB962C8B-B14F-4D97-AF65-F5344CB8AC3E}">
        <p14:creationId xmlns:p14="http://schemas.microsoft.com/office/powerpoint/2010/main" val="4237736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1AC2E1-5417-F6A9-4E16-946D0D4FE6C6}"/>
              </a:ext>
            </a:extLst>
          </p:cNvPr>
          <p:cNvPicPr>
            <a:picLocks noChangeAspect="1"/>
          </p:cNvPicPr>
          <p:nvPr/>
        </p:nvPicPr>
        <p:blipFill>
          <a:blip r:embed="rId3"/>
          <a:stretch>
            <a:fillRect/>
          </a:stretch>
        </p:blipFill>
        <p:spPr>
          <a:xfrm>
            <a:off x="1316567" y="2349347"/>
            <a:ext cx="5598638" cy="3484867"/>
          </a:xfrm>
          <a:prstGeom prst="rect">
            <a:avLst/>
          </a:prstGeom>
        </p:spPr>
      </p:pic>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1117540" cy="5234808"/>
          </a:xfrm>
        </p:spPr>
        <p:txBody>
          <a:bodyPr>
            <a:normAutofit/>
          </a:bodyPr>
          <a:lstStyle/>
          <a:p>
            <a:r>
              <a:rPr lang="en-GB" sz="2000" dirty="0">
                <a:sym typeface="Wingdings" panose="05000000000000000000" pitchFamily="2" charset="2"/>
              </a:rPr>
              <a:t>Intermediaries make a choice between being</a:t>
            </a:r>
          </a:p>
          <a:p>
            <a:pPr lvl="1"/>
            <a:r>
              <a:rPr lang="en-GB" sz="2000" b="1" dirty="0">
                <a:sym typeface="Wingdings" panose="05000000000000000000" pitchFamily="2" charset="2"/>
              </a:rPr>
              <a:t>A dealer</a:t>
            </a:r>
            <a:r>
              <a:rPr lang="en-GB" sz="2000" dirty="0">
                <a:sym typeface="Wingdings" panose="05000000000000000000" pitchFamily="2" charset="2"/>
              </a:rPr>
              <a:t> – buys and sells goods</a:t>
            </a:r>
          </a:p>
          <a:p>
            <a:pPr lvl="1"/>
            <a:r>
              <a:rPr lang="en-GB" sz="2000" b="1" dirty="0">
                <a:sym typeface="Wingdings" panose="05000000000000000000" pitchFamily="2" charset="2"/>
              </a:rPr>
              <a:t>A platform</a:t>
            </a:r>
            <a:r>
              <a:rPr lang="en-GB" sz="2000" dirty="0">
                <a:sym typeface="Wingdings" panose="05000000000000000000" pitchFamily="2" charset="2"/>
              </a:rPr>
              <a:t> – charges fees for using the infrastructure</a:t>
            </a:r>
          </a:p>
          <a:p>
            <a:endParaRPr lang="en-GB" sz="2000" dirty="0">
              <a:sym typeface="Wingdings" panose="05000000000000000000" pitchFamily="2" charset="2"/>
            </a:endParaRPr>
          </a:p>
          <a:p>
            <a:endParaRPr lang="en-GB" sz="2000" dirty="0">
              <a:sym typeface="Wingdings" panose="05000000000000000000" pitchFamily="2" charset="2"/>
            </a:endParaRPr>
          </a:p>
          <a:p>
            <a:endParaRPr lang="en-GB" sz="2000" dirty="0">
              <a:sym typeface="Wingdings" panose="05000000000000000000" pitchFamily="2" charset="2"/>
            </a:endParaRPr>
          </a:p>
          <a:p>
            <a:endParaRPr lang="en-GB" sz="2000" dirty="0">
              <a:sym typeface="Wingdings" panose="05000000000000000000" pitchFamily="2" charset="2"/>
            </a:endParaRPr>
          </a:p>
          <a:p>
            <a:endParaRPr lang="en-GB" sz="2000" dirty="0">
              <a:sym typeface="Wingdings" panose="05000000000000000000" pitchFamily="2" charset="2"/>
            </a:endParaRPr>
          </a:p>
          <a:p>
            <a:endParaRPr lang="en-GB" sz="2000" dirty="0">
              <a:sym typeface="Wingdings" panose="05000000000000000000" pitchFamily="2" charset="2"/>
            </a:endParaRPr>
          </a:p>
          <a:p>
            <a:endParaRPr lang="cs-CZ" sz="2000" dirty="0">
              <a:sym typeface="Wingdings" panose="05000000000000000000" pitchFamily="2" charset="2"/>
            </a:endParaRPr>
          </a:p>
          <a:p>
            <a:endParaRPr lang="cs-CZ" sz="2000" dirty="0">
              <a:sym typeface="Wingdings" panose="05000000000000000000" pitchFamily="2" charset="2"/>
            </a:endParaRPr>
          </a:p>
          <a:p>
            <a:r>
              <a:rPr lang="en-GB" sz="2000" dirty="0">
                <a:sym typeface="Wingdings" panose="05000000000000000000" pitchFamily="2" charset="2"/>
              </a:rPr>
              <a:t>Some intermediaries combine the two roles</a:t>
            </a:r>
          </a:p>
          <a:p>
            <a:pPr lvl="1"/>
            <a:r>
              <a:rPr lang="en-GB" sz="2000" dirty="0">
                <a:sym typeface="Wingdings" panose="05000000000000000000" pitchFamily="2" charset="2"/>
              </a:rPr>
              <a:t>e.g. Amazon, supermarkets’ own brands</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Dealer vs. pure platform</a:t>
            </a:r>
            <a:endParaRPr lang="cs-CZ" dirty="0"/>
          </a:p>
        </p:txBody>
      </p:sp>
    </p:spTree>
    <p:extLst>
      <p:ext uri="{BB962C8B-B14F-4D97-AF65-F5344CB8AC3E}">
        <p14:creationId xmlns:p14="http://schemas.microsoft.com/office/powerpoint/2010/main" val="2958296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17213</TotalTime>
  <Words>3033</Words>
  <Application>Microsoft Office PowerPoint</Application>
  <PresentationFormat>Widescreen</PresentationFormat>
  <Paragraphs>391</Paragraphs>
  <Slides>44</Slides>
  <Notes>44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Cambria Math</vt:lpstr>
      <vt:lpstr>Wingdings</vt:lpstr>
      <vt:lpstr>Office Theme</vt:lpstr>
      <vt:lpstr>Topic 9: Intermediaries and platforms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Bajgar Matej</dc:creator>
  <cp:lastModifiedBy>Matej</cp:lastModifiedBy>
  <cp:revision>880</cp:revision>
  <dcterms:created xsi:type="dcterms:W3CDTF">2022-01-12T09:54:31Z</dcterms:created>
  <dcterms:modified xsi:type="dcterms:W3CDTF">2024-05-06T12:08:12Z</dcterms:modified>
</cp:coreProperties>
</file>